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0"/>
  </p:notesMasterIdLst>
  <p:sldIdLst>
    <p:sldId id="256" r:id="rId5"/>
    <p:sldId id="1701" r:id="rId6"/>
    <p:sldId id="511" r:id="rId7"/>
    <p:sldId id="510" r:id="rId8"/>
    <p:sldId id="1698" r:id="rId9"/>
    <p:sldId id="1509" r:id="rId10"/>
    <p:sldId id="1514" r:id="rId11"/>
    <p:sldId id="1699" r:id="rId12"/>
    <p:sldId id="485" r:id="rId13"/>
    <p:sldId id="1702" r:id="rId14"/>
    <p:sldId id="487" r:id="rId15"/>
    <p:sldId id="1695" r:id="rId16"/>
    <p:sldId id="1700" r:id="rId17"/>
    <p:sldId id="1696" r:id="rId18"/>
    <p:sldId id="271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869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Edwards" initials="JE" lastIdx="5" clrIdx="0">
    <p:extLst>
      <p:ext uri="{19B8F6BF-5375-455C-9EA6-DF929625EA0E}">
        <p15:presenceInfo xmlns:p15="http://schemas.microsoft.com/office/powerpoint/2012/main" userId="S::james@violicom.co.uk::7b422a86-f2f2-4bd5-afa2-762b9367da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6C5"/>
    <a:srgbClr val="693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2016D-F79D-4ED2-821A-D455F15495E6}" v="3" dt="2021-09-06T09:28:46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79"/>
  </p:normalViewPr>
  <p:slideViewPr>
    <p:cSldViewPr snapToGrid="0" snapToObjects="1">
      <p:cViewPr varScale="1">
        <p:scale>
          <a:sx n="85" d="100"/>
          <a:sy n="85" d="100"/>
        </p:scale>
        <p:origin x="744" y="60"/>
      </p:cViewPr>
      <p:guideLst>
        <p:guide pos="869"/>
        <p:guide orient="horz" pos="2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Edwards" userId="7b422a86-f2f2-4bd5-afa2-762b9367dad8" providerId="ADAL" clId="{F452016D-F79D-4ED2-821A-D455F15495E6}"/>
    <pc:docChg chg="undo redo custSel modSld">
      <pc:chgData name="James Edwards" userId="7b422a86-f2f2-4bd5-afa2-762b9367dad8" providerId="ADAL" clId="{F452016D-F79D-4ED2-821A-D455F15495E6}" dt="2021-09-06T10:17:11.404" v="286" actId="14100"/>
      <pc:docMkLst>
        <pc:docMk/>
      </pc:docMkLst>
      <pc:sldChg chg="modSp mod">
        <pc:chgData name="James Edwards" userId="7b422a86-f2f2-4bd5-afa2-762b9367dad8" providerId="ADAL" clId="{F452016D-F79D-4ED2-821A-D455F15495E6}" dt="2021-09-06T10:17:11.404" v="286" actId="14100"/>
        <pc:sldMkLst>
          <pc:docMk/>
          <pc:sldMk cId="3782650865" sldId="256"/>
        </pc:sldMkLst>
        <pc:spChg chg="mod">
          <ac:chgData name="James Edwards" userId="7b422a86-f2f2-4bd5-afa2-762b9367dad8" providerId="ADAL" clId="{F452016D-F79D-4ED2-821A-D455F15495E6}" dt="2021-09-06T09:30:20.120" v="31"/>
          <ac:spMkLst>
            <pc:docMk/>
            <pc:sldMk cId="3782650865" sldId="256"/>
            <ac:spMk id="7" creationId="{33A59240-2AD9-4CB9-9D89-E6F702ED0676}"/>
          </ac:spMkLst>
        </pc:spChg>
        <pc:spChg chg="mod">
          <ac:chgData name="James Edwards" userId="7b422a86-f2f2-4bd5-afa2-762b9367dad8" providerId="ADAL" clId="{F452016D-F79D-4ED2-821A-D455F15495E6}" dt="2021-09-06T10:17:11.404" v="286" actId="14100"/>
          <ac:spMkLst>
            <pc:docMk/>
            <pc:sldMk cId="3782650865" sldId="256"/>
            <ac:spMk id="8" creationId="{FEA2DE13-BA45-4C34-B92B-F85CA258B99F}"/>
          </ac:spMkLst>
        </pc:spChg>
      </pc:sldChg>
      <pc:sldChg chg="addSp modSp mod addCm delCm modCm">
        <pc:chgData name="James Edwards" userId="7b422a86-f2f2-4bd5-afa2-762b9367dad8" providerId="ADAL" clId="{F452016D-F79D-4ED2-821A-D455F15495E6}" dt="2021-09-06T09:35:25.229" v="231" actId="1035"/>
        <pc:sldMkLst>
          <pc:docMk/>
          <pc:sldMk cId="2862993252" sldId="1696"/>
        </pc:sldMkLst>
        <pc:spChg chg="mod">
          <ac:chgData name="James Edwards" userId="7b422a86-f2f2-4bd5-afa2-762b9367dad8" providerId="ADAL" clId="{F452016D-F79D-4ED2-821A-D455F15495E6}" dt="2021-09-06T09:28:30.660" v="23" actId="20577"/>
          <ac:spMkLst>
            <pc:docMk/>
            <pc:sldMk cId="2862993252" sldId="1696"/>
            <ac:spMk id="3" creationId="{4C3F63D7-9FB5-1C43-B2D8-1F1C0912876F}"/>
          </ac:spMkLst>
        </pc:spChg>
        <pc:spChg chg="mod">
          <ac:chgData name="James Edwards" userId="7b422a86-f2f2-4bd5-afa2-762b9367dad8" providerId="ADAL" clId="{F452016D-F79D-4ED2-821A-D455F15495E6}" dt="2021-09-06T09:28:37.084" v="25" actId="20577"/>
          <ac:spMkLst>
            <pc:docMk/>
            <pc:sldMk cId="2862993252" sldId="1696"/>
            <ac:spMk id="4" creationId="{99E26144-D25C-D249-A58C-9E6758E44F5C}"/>
          </ac:spMkLst>
        </pc:spChg>
        <pc:spChg chg="add mod">
          <ac:chgData name="James Edwards" userId="7b422a86-f2f2-4bd5-afa2-762b9367dad8" providerId="ADAL" clId="{F452016D-F79D-4ED2-821A-D455F15495E6}" dt="2021-09-06T09:35:25.229" v="231" actId="1035"/>
          <ac:spMkLst>
            <pc:docMk/>
            <pc:sldMk cId="2862993252" sldId="1696"/>
            <ac:spMk id="12" creationId="{0D9E38A6-ACFD-4001-A2F4-9CE8BBC7EE66}"/>
          </ac:spMkLst>
        </pc:spChg>
      </pc:sldChg>
    </pc:docChg>
  </pc:docChgLst>
  <pc:docChgLst>
    <pc:chgData name="James Edwards" userId="7b422a86-f2f2-4bd5-afa2-762b9367dad8" providerId="ADAL" clId="{E7F759FF-E797-41CA-BB1F-D50E367121E1}"/>
    <pc:docChg chg="modSld">
      <pc:chgData name="James Edwards" userId="7b422a86-f2f2-4bd5-afa2-762b9367dad8" providerId="ADAL" clId="{E7F759FF-E797-41CA-BB1F-D50E367121E1}" dt="2021-09-06T10:23:06.701" v="5" actId="57"/>
      <pc:docMkLst>
        <pc:docMk/>
      </pc:docMkLst>
      <pc:sldChg chg="modSp mod">
        <pc:chgData name="James Edwards" userId="7b422a86-f2f2-4bd5-afa2-762b9367dad8" providerId="ADAL" clId="{E7F759FF-E797-41CA-BB1F-D50E367121E1}" dt="2021-09-06T10:23:06.701" v="5" actId="57"/>
        <pc:sldMkLst>
          <pc:docMk/>
          <pc:sldMk cId="1519173096" sldId="1514"/>
        </pc:sldMkLst>
        <pc:spChg chg="mod">
          <ac:chgData name="James Edwards" userId="7b422a86-f2f2-4bd5-afa2-762b9367dad8" providerId="ADAL" clId="{E7F759FF-E797-41CA-BB1F-D50E367121E1}" dt="2021-09-06T10:23:06.701" v="5" actId="57"/>
          <ac:spMkLst>
            <pc:docMk/>
            <pc:sldMk cId="1519173096" sldId="1514"/>
            <ac:spMk id="29" creationId="{9AB8DCA6-3381-47A3-978F-D105CEA4848B}"/>
          </ac:spMkLst>
        </pc:spChg>
        <pc:spChg chg="mod">
          <ac:chgData name="James Edwards" userId="7b422a86-f2f2-4bd5-afa2-762b9367dad8" providerId="ADAL" clId="{E7F759FF-E797-41CA-BB1F-D50E367121E1}" dt="2021-09-06T10:22:56.422" v="1" actId="57"/>
          <ac:spMkLst>
            <pc:docMk/>
            <pc:sldMk cId="1519173096" sldId="1514"/>
            <ac:spMk id="31" creationId="{312D5E62-324C-48A9-90F7-CF7C43F9E7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CE75D1A-86BB-4BF0-AAD1-D1EBE413235E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077FD1A-DEBF-441A-9BC2-23F602E5A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18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077FD1A-DEBF-441A-9BC2-23F602E5A47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01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34E7B60-5428-FC4E-99C2-94BE7644BD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2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B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590859C5-43F7-4698-BE25-6CBD2C7727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C053A35-F347-1241-8AAB-6011354C1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1607771"/>
            <a:ext cx="5251938" cy="140505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600" b="1">
                <a:solidFill>
                  <a:srgbClr val="3486C5"/>
                </a:solidFill>
              </a:defRPr>
            </a:lvl1pPr>
          </a:lstStyle>
          <a:p>
            <a:pPr rtl="0"/>
            <a:r>
              <a:rPr lang="ru"/>
              <a:t>Expert Reflections </a:t>
            </a:r>
            <a:br>
              <a:rPr lang="en-GB" dirty="0"/>
            </a:br>
            <a:r>
              <a:rPr lang="ru"/>
              <a:t>on Key Topics in IBD</a:t>
            </a:r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1C07A3A-D5E0-404F-9BF7-C27FDF5877C2}"/>
              </a:ext>
            </a:extLst>
          </p:cNvPr>
          <p:cNvSpPr/>
          <p:nvPr userDrawn="1"/>
        </p:nvSpPr>
        <p:spPr>
          <a:xfrm>
            <a:off x="-23446" y="3012831"/>
            <a:ext cx="6025661" cy="2180492"/>
          </a:xfrm>
          <a:custGeom>
            <a:avLst/>
            <a:gdLst>
              <a:gd name="connsiteX0" fmla="*/ 11723 w 6025661"/>
              <a:gd name="connsiteY0" fmla="*/ 0 h 2180492"/>
              <a:gd name="connsiteX1" fmla="*/ 6025661 w 6025661"/>
              <a:gd name="connsiteY1" fmla="*/ 0 h 2180492"/>
              <a:gd name="connsiteX2" fmla="*/ 4654061 w 6025661"/>
              <a:gd name="connsiteY2" fmla="*/ 2180492 h 2180492"/>
              <a:gd name="connsiteX3" fmla="*/ 0 w 6025661"/>
              <a:gd name="connsiteY3" fmla="*/ 2180492 h 2180492"/>
              <a:gd name="connsiteX4" fmla="*/ 11723 w 6025661"/>
              <a:gd name="connsiteY4" fmla="*/ 0 h 218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25661" h="2180492">
                <a:moveTo>
                  <a:pt x="11723" y="0"/>
                </a:moveTo>
                <a:lnTo>
                  <a:pt x="6025661" y="0"/>
                </a:lnTo>
                <a:lnTo>
                  <a:pt x="4654061" y="2180492"/>
                </a:lnTo>
                <a:lnTo>
                  <a:pt x="0" y="2180492"/>
                </a:lnTo>
                <a:cubicBezTo>
                  <a:pt x="3908" y="1453661"/>
                  <a:pt x="7815" y="726831"/>
                  <a:pt x="117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7B4AF5A-7086-4EEA-8BA4-E8EC925505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373" y="212848"/>
            <a:ext cx="10800000" cy="1041400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1C84BBC-B0E0-472A-9060-D35C221894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34010" y="212845"/>
            <a:ext cx="1041343" cy="10413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EB8287-3C00-A74F-B7E2-7E488EA4D8E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306400"/>
            <a:ext cx="12192000" cy="1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35" y="212848"/>
            <a:ext cx="10438381" cy="104140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defRPr sz="3600" b="1">
                <a:solidFill>
                  <a:srgbClr val="3486C5"/>
                </a:solidFill>
              </a:defRPr>
            </a:lvl1pPr>
          </a:lstStyle>
          <a:p>
            <a:pPr rtl="0"/>
            <a:r>
              <a:rPr lang="r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35" y="1406526"/>
            <a:ext cx="11617438" cy="4351338"/>
          </a:xfrm>
          <a:prstGeom prst="rect">
            <a:avLst/>
          </a:prstGeom>
          <a:gradFill>
            <a:gsLst>
              <a:gs pos="0">
                <a:schemeClr val="bg1"/>
              </a:gs>
              <a:gs pos="75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800000" scaled="0"/>
          </a:gradFill>
        </p:spPr>
        <p:txBody>
          <a:bodyPr rtlCol="0"/>
          <a:lstStyle>
            <a:lvl1pPr marL="355600" indent="-355600">
              <a:buSzPct val="75000"/>
              <a:buFontTx/>
              <a:buBlip>
                <a:blip r:embed="rId5"/>
              </a:buBlip>
              <a:defRPr>
                <a:solidFill>
                  <a:srgbClr val="3486C5"/>
                </a:solidFill>
              </a:defRPr>
            </a:lvl1pPr>
            <a:lvl2pPr marL="808038" indent="-350838">
              <a:buSzPct val="75000"/>
              <a:buFontTx/>
              <a:buBlip>
                <a:blip r:embed="rId5"/>
              </a:buBlip>
              <a:defRPr>
                <a:solidFill>
                  <a:srgbClr val="3486C5"/>
                </a:solidFill>
              </a:defRPr>
            </a:lvl2pPr>
            <a:lvl3pPr marL="1252538" indent="-338138">
              <a:buSzPct val="75000"/>
              <a:buFontTx/>
              <a:buBlip>
                <a:blip r:embed="rId5"/>
              </a:buBlip>
              <a:defRPr>
                <a:solidFill>
                  <a:srgbClr val="3486C5"/>
                </a:solidFill>
              </a:defRPr>
            </a:lvl3pPr>
            <a:lvl4pPr marL="1704975" indent="-333375">
              <a:buSzPct val="75000"/>
              <a:buFontTx/>
              <a:buBlip>
                <a:blip r:embed="rId5"/>
              </a:buBlip>
              <a:defRPr>
                <a:solidFill>
                  <a:srgbClr val="3486C5"/>
                </a:solidFill>
              </a:defRPr>
            </a:lvl4pPr>
            <a:lvl5pPr marL="2147888" indent="-319088">
              <a:buSzPct val="75000"/>
              <a:buFontTx/>
              <a:buBlip>
                <a:blip r:embed="rId5"/>
              </a:buBlip>
              <a:defRPr>
                <a:solidFill>
                  <a:srgbClr val="3486C5"/>
                </a:solidFill>
              </a:defRPr>
            </a:lvl5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953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4826DBB8-DF7F-499E-BD4F-47F2A5588F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373" y="212848"/>
            <a:ext cx="10800000" cy="1041400"/>
          </a:xfrm>
          <a:prstGeom prst="rect">
            <a:avLst/>
          </a:prstGeom>
        </p:spPr>
      </p:pic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CABD0032-A207-4FBC-A1AB-66C636B031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34010" y="212845"/>
            <a:ext cx="1041343" cy="104134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922" y="1406526"/>
            <a:ext cx="5588340" cy="4351338"/>
          </a:xfrm>
          <a:prstGeom prst="rect">
            <a:avLst/>
          </a:prstGeom>
        </p:spPr>
        <p:txBody>
          <a:bodyPr rtlCol="0"/>
          <a:lstStyle>
            <a:lvl1pPr marL="355600" indent="-355600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1pPr>
            <a:lvl2pPr marL="808038" indent="-350838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2pPr>
            <a:lvl3pPr marL="1252538" indent="-338138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3pPr>
            <a:lvl4pPr marL="1704975" indent="-333375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4pPr>
            <a:lvl5pPr marL="2147888" indent="-319088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5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8740" y="1406526"/>
            <a:ext cx="5588338" cy="4351338"/>
          </a:xfrm>
          <a:prstGeom prst="rect">
            <a:avLst/>
          </a:prstGeom>
          <a:gradFill>
            <a:gsLst>
              <a:gs pos="0">
                <a:schemeClr val="bg1"/>
              </a:gs>
              <a:gs pos="75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800000" scaled="0"/>
          </a:gradFill>
        </p:spPr>
        <p:txBody>
          <a:bodyPr rtlCol="0"/>
          <a:lstStyle>
            <a:lvl1pPr marL="355600" indent="-355600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1pPr>
            <a:lvl2pPr marL="808038" indent="-350838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2pPr>
            <a:lvl3pPr marL="1252538" indent="-338138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3pPr>
            <a:lvl4pPr marL="1704975" indent="-333375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4pPr>
            <a:lvl5pPr marL="2147888" indent="-319088">
              <a:buSzPct val="75000"/>
              <a:buFontTx/>
              <a:buBlip>
                <a:blip r:embed="rId4"/>
              </a:buBlip>
              <a:defRPr>
                <a:solidFill>
                  <a:srgbClr val="3486C5"/>
                </a:solidFill>
              </a:defRPr>
            </a:lvl5pPr>
          </a:lstStyle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4537EC-793F-2F46-AC51-664815BB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12848"/>
            <a:ext cx="10440000" cy="104140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defRPr sz="3600" b="1">
                <a:solidFill>
                  <a:srgbClr val="3486C5"/>
                </a:solidFill>
              </a:defRPr>
            </a:lvl1pPr>
          </a:lstStyle>
          <a:p>
            <a:pPr rtl="0"/>
            <a:r>
              <a:rPr lang="ru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E2BD60-AE9B-491C-BFBB-2BDB8CF274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306400"/>
            <a:ext cx="12192000" cy="1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76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6409B4-52DF-4A18-A8B4-369CFD9284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373" y="212848"/>
            <a:ext cx="10800000" cy="10414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18E52D9-ECB1-4E48-9AE7-7910979E4B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34010" y="212845"/>
            <a:ext cx="1041343" cy="104134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71B6F59-75CE-E54F-AE26-154A0D05D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12848"/>
            <a:ext cx="10440000" cy="104140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3600" b="1">
                <a:solidFill>
                  <a:srgbClr val="3486C5"/>
                </a:solidFill>
              </a:defRPr>
            </a:lvl1pPr>
          </a:lstStyle>
          <a:p>
            <a:pPr rtl="0"/>
            <a:r>
              <a:rPr lang="ru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2FC3E1-F884-429B-92EA-6273164035C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306400"/>
            <a:ext cx="12192000" cy="1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106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1C47E4-429C-46F8-BDDC-187C1E2238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373" y="212848"/>
            <a:ext cx="10800000" cy="1041400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C5E2261-D96C-439B-9F85-367F191EC6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34010" y="212845"/>
            <a:ext cx="1041343" cy="104134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058B967-9922-47C3-B9A0-5B99C3394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00" y="212848"/>
            <a:ext cx="10440000" cy="104140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>
              <a:defRPr sz="3600" b="1">
                <a:solidFill>
                  <a:srgbClr val="3486C5"/>
                </a:solidFill>
              </a:defRPr>
            </a:lvl1pPr>
          </a:lstStyle>
          <a:p>
            <a:pPr rtl="0"/>
            <a:r>
              <a:rPr lang="ru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46608B-4365-4EB2-AE1B-536FFBF634B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306400"/>
            <a:ext cx="12192000" cy="1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4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D5DE3-C5B9-EE43-B8B7-B9E655EFD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04133-19FF-8D47-B9E3-5DF19AF29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88B62-5FC4-584A-A112-02CDA48B8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1BF8F4-87AC-904C-8F9B-AFF116304D7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95513-4BE4-2046-99BD-CFBB7EF78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52AAB-F78E-4E46-BD75-5FA437B4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43E393-E4DC-C44C-9D80-AF0220D1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5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413-1D07-4342-9CF9-EA24FAC0B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0884A-9F6E-EC43-8683-A3A30A3CD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8697F-12CE-6348-BFA1-A5FD478AD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A12CBD-10B2-6540-AAB7-058745EBE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3C09D6-C3DD-4844-912F-77B80EC3D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"/>
              <a:t>Click to edit Master text styles</a:t>
            </a:r>
          </a:p>
          <a:p>
            <a:pPr lvl="1" rtl="0"/>
            <a:r>
              <a:rPr lang="ru"/>
              <a:t>Second level</a:t>
            </a:r>
          </a:p>
          <a:p>
            <a:pPr lvl="2" rtl="0"/>
            <a:r>
              <a:rPr lang="ru"/>
              <a:t>Third level</a:t>
            </a:r>
          </a:p>
          <a:p>
            <a:pPr lvl="3" rtl="0"/>
            <a:r>
              <a:rPr lang="ru"/>
              <a:t>Fourth level</a:t>
            </a:r>
          </a:p>
          <a:p>
            <a:pPr lvl="4" rtl="0"/>
            <a:r>
              <a:rPr lang="ru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2AD6C-9E3B-BC4E-8C38-C7167F0C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1BF8F4-87AC-904C-8F9B-AFF116304D7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FB5341-A329-B249-AA30-5906B63E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D7CAA-412F-314C-B3EB-C551B8BD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43E393-E4DC-C44C-9D80-AF0220D1A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7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E76004-26D1-FA4D-8E0B-983A5C65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6710CC-BBE9-AF4D-8399-F0F1F4E6CC92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2DC47D0-334B-E84A-977E-B2169B87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B9F580B-3CC5-9C4E-8E2A-6EBAE209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BD7948C-AF60-5D49-B130-FE360A97F9A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3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974FBF-A6E9-CC4C-953D-1AC9D758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7AB0647-DA5C-D946-92AF-C39168AF6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6710CC-BBE9-AF4D-8399-F0F1F4E6CC92}" type="datetimeFigureOut">
              <a:rPr lang="it-IT" smtClean="0"/>
              <a:t>10/11/2021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3564D4-2346-0B4F-BA34-2ABF1AF3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70DAFD-BE5B-0041-8C15-03B5671C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BD7948C-AF60-5D49-B130-FE360A97F9A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401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76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691A7-9B8D-3449-B947-0344B7C5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97" y="202712"/>
            <a:ext cx="5251938" cy="1405059"/>
          </a:xfrm>
        </p:spPr>
        <p:txBody>
          <a:bodyPr rtlCol="0">
            <a:normAutofit fontScale="90000"/>
          </a:bodyPr>
          <a:lstStyle/>
          <a:p>
            <a:pPr rtl="0"/>
            <a:r>
              <a:rPr lang="ru" dirty="0"/>
              <a:t>Размышления экспертов </a:t>
            </a:r>
            <a:br>
              <a:rPr lang="en-GB" dirty="0"/>
            </a:br>
            <a:r>
              <a:rPr lang="ru" dirty="0"/>
              <a:t>о главных темах воспалительных заболеваний кишечника (ВЗК)</a:t>
            </a:r>
            <a:endParaRPr lang="it-IT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DEBE7-2E53-49BC-9538-2C82F762B54D}"/>
              </a:ext>
            </a:extLst>
          </p:cNvPr>
          <p:cNvSpPr txBox="1"/>
          <p:nvPr/>
        </p:nvSpPr>
        <p:spPr>
          <a:xfrm>
            <a:off x="761998" y="5226784"/>
            <a:ext cx="550114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2000" b="0" i="0">
                <a:solidFill>
                  <a:schemeClr val="accent1"/>
                </a:solidFill>
                <a:effectLst/>
              </a:rPr>
              <a:t>Профессор Вальтер Агено</a:t>
            </a:r>
          </a:p>
          <a:p>
            <a:pPr rtl="0"/>
            <a:r>
              <a:rPr lang="ru" sz="1900">
                <a:solidFill>
                  <a:schemeClr val="accent1"/>
                </a:solidFill>
              </a:rPr>
              <a:t>Профессор медицины</a:t>
            </a:r>
          </a:p>
          <a:p>
            <a:pPr rtl="0"/>
            <a:r>
              <a:rPr lang="ru" sz="1900">
                <a:solidFill>
                  <a:schemeClr val="accent1"/>
                </a:solidFill>
              </a:rPr>
              <a:t>Центр лечения тромбозов и интенсивной терапии</a:t>
            </a:r>
            <a:endParaRPr lang="en-GB" sz="1900" dirty="0">
              <a:solidFill>
                <a:schemeClr val="accent1"/>
              </a:solidFill>
            </a:endParaRPr>
          </a:p>
          <a:p>
            <a:pPr rtl="0"/>
            <a:r>
              <a:rPr lang="ru" sz="1900">
                <a:solidFill>
                  <a:schemeClr val="accent1"/>
                </a:solidFill>
              </a:rPr>
              <a:t>Университет Инсурбии, Варезе, Италия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A59240-2AD9-4CB9-9D89-E6F702ED0676}"/>
              </a:ext>
            </a:extLst>
          </p:cNvPr>
          <p:cNvSpPr txBox="1"/>
          <p:nvPr/>
        </p:nvSpPr>
        <p:spPr>
          <a:xfrm>
            <a:off x="6096000" y="6405799"/>
            <a:ext cx="6082151" cy="457200"/>
          </a:xfrm>
          <a:prstGeom prst="rect">
            <a:avLst/>
          </a:prstGeom>
          <a:noFill/>
        </p:spPr>
        <p:txBody>
          <a:bodyPr wrap="square" lIns="180000" tIns="0" rIns="180000" bIns="72000" rtlCol="0" anchor="b">
            <a:no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pc="-10" dirty="0">
                <a:solidFill>
                  <a:schemeClr val="accent1"/>
                </a:solidFill>
              </a:rPr>
              <a:t>RU-PA-2100043</a:t>
            </a:r>
            <a:endParaRPr lang="ru" sz="1400" spc="-10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A2DE13-BA45-4C34-B92B-F85CA258B99F}"/>
              </a:ext>
            </a:extLst>
          </p:cNvPr>
          <p:cNvSpPr txBox="1"/>
          <p:nvPr/>
        </p:nvSpPr>
        <p:spPr>
          <a:xfrm>
            <a:off x="6901314" y="5542254"/>
            <a:ext cx="527683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ru" sz="1400" b="0" i="0" dirty="0">
                <a:solidFill>
                  <a:schemeClr val="accent1"/>
                </a:solidFill>
                <a:effectLst/>
              </a:rPr>
              <a:t>Включенное содержание и интерпретация являются взглядами и мнениями </a:t>
            </a:r>
          </a:p>
          <a:p>
            <a:pPr rtl="0"/>
            <a:r>
              <a:rPr lang="ru" sz="1400" b="0" i="0" dirty="0">
                <a:solidFill>
                  <a:schemeClr val="accent1"/>
                </a:solidFill>
                <a:effectLst/>
              </a:rPr>
              <a:t>профессора Вальтера Агено, но не компании «Ферринг». Компания  «Ферринг» (Ferring) проверила презентацию только на предмет соответствия кодексу и фактической точности.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A1AFE7-EC62-49D2-AADB-EE29A4BCA7EF}"/>
              </a:ext>
            </a:extLst>
          </p:cNvPr>
          <p:cNvSpPr txBox="1">
            <a:spLocks/>
          </p:cNvSpPr>
          <p:nvPr/>
        </p:nvSpPr>
        <p:spPr>
          <a:xfrm>
            <a:off x="762000" y="3012831"/>
            <a:ext cx="4431323" cy="216000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lnSpc>
                <a:spcPct val="100000"/>
              </a:lnSpc>
            </a:pPr>
            <a:r>
              <a:rPr lang="ru" sz="2800" b="1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ВЗК и венозная тромбоэмболия</a:t>
            </a:r>
          </a:p>
        </p:txBody>
      </p:sp>
    </p:spTree>
    <p:extLst>
      <p:ext uri="{BB962C8B-B14F-4D97-AF65-F5344CB8AC3E}">
        <p14:creationId xmlns:p14="http://schemas.microsoft.com/office/powerpoint/2010/main" val="378265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44"/>
    </mc:Choice>
    <mc:Fallback xmlns="">
      <p:transition spd="slow" advTm="1454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A51BA04A-859C-0F40-8E8B-80ECF3D38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"/>
              <a:t>Риск рецидивов венозной тромбоэмболии согласно исходным профилям факторов риска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A8CA9A8D-D89A-4CB9-9775-D8FE6CE26DE8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AutoNum type="arabicPeriod"/>
            </a:pP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М.Х. Принс. </a:t>
            </a: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соавторы, </a:t>
            </a: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Adv 2018;2(7):788–796.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E4978D-1AC0-4FAF-9BED-CE324ADC68C0}"/>
              </a:ext>
            </a:extLst>
          </p:cNvPr>
          <p:cNvSpPr/>
          <p:nvPr/>
        </p:nvSpPr>
        <p:spPr>
          <a:xfrm>
            <a:off x="6440425" y="2437536"/>
            <a:ext cx="2016000" cy="853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/>
              <a:t>Рак в активной фазе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C6BC9-1F65-4A30-9F14-111326FF3AAD}"/>
              </a:ext>
            </a:extLst>
          </p:cNvPr>
          <p:cNvSpPr/>
          <p:nvPr/>
        </p:nvSpPr>
        <p:spPr>
          <a:xfrm>
            <a:off x="2980443" y="3912125"/>
            <a:ext cx="2015765" cy="959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>
                <a:solidFill>
                  <a:schemeClr val="accent2"/>
                </a:solidFill>
              </a:rPr>
              <a:t>ВЗК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43EE9A-8BEC-4AA3-826B-90796A9C4FC9}"/>
              </a:ext>
            </a:extLst>
          </p:cNvPr>
          <p:cNvSpPr/>
          <p:nvPr/>
        </p:nvSpPr>
        <p:spPr>
          <a:xfrm>
            <a:off x="5289224" y="3915358"/>
            <a:ext cx="2015765" cy="959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>
                <a:solidFill>
                  <a:schemeClr val="accent2"/>
                </a:solidFill>
              </a:rPr>
              <a:t>Паралич/парез нижних конечностей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D46938-8446-418A-8B80-B5AF81406A12}"/>
              </a:ext>
            </a:extLst>
          </p:cNvPr>
          <p:cNvSpPr/>
          <p:nvPr/>
        </p:nvSpPr>
        <p:spPr>
          <a:xfrm>
            <a:off x="7602718" y="3912125"/>
            <a:ext cx="2015765" cy="959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>
                <a:solidFill>
                  <a:schemeClr val="accent2"/>
                </a:solidFill>
              </a:rPr>
              <a:t>Застойная сердечная недостаточность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F4B205-7489-47B3-9762-4CB3CCF8779C}"/>
              </a:ext>
            </a:extLst>
          </p:cNvPr>
          <p:cNvSpPr/>
          <p:nvPr/>
        </p:nvSpPr>
        <p:spPr>
          <a:xfrm>
            <a:off x="9911499" y="3914001"/>
            <a:ext cx="2015765" cy="959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>
                <a:solidFill>
                  <a:schemeClr val="accent2"/>
                </a:solidFill>
              </a:rPr>
              <a:t>Индекс массы тела &gt;30 кг/м</a:t>
            </a:r>
            <a:r>
              <a:rPr lang="ru" sz="1600" baseline="30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1FB98D-C37D-4561-B114-6926AFB17EFD}"/>
              </a:ext>
            </a:extLst>
          </p:cNvPr>
          <p:cNvSpPr/>
          <p:nvPr/>
        </p:nvSpPr>
        <p:spPr>
          <a:xfrm>
            <a:off x="8756917" y="5130350"/>
            <a:ext cx="2015765" cy="959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>
                <a:solidFill>
                  <a:schemeClr val="accent2"/>
                </a:solidFill>
              </a:rPr>
              <a:t>Клиренс креатинина </a:t>
            </a:r>
          </a:p>
          <a:p>
            <a:pPr algn="ctr" rtl="0"/>
            <a:r>
              <a:rPr lang="ru" sz="1600">
                <a:solidFill>
                  <a:schemeClr val="accent2"/>
                </a:solidFill>
              </a:rPr>
              <a:t>&lt;50 мл/мин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36AC9B-76B1-4330-8771-97B3ACCDD649}"/>
              </a:ext>
            </a:extLst>
          </p:cNvPr>
          <p:cNvSpPr/>
          <p:nvPr/>
        </p:nvSpPr>
        <p:spPr>
          <a:xfrm>
            <a:off x="4116396" y="5130350"/>
            <a:ext cx="2015765" cy="959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>
                <a:solidFill>
                  <a:schemeClr val="accent2"/>
                </a:solidFill>
              </a:rPr>
              <a:t>Венозная тромбоэмболия в семейном анамнезе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9CE928-C7F4-4395-BAF6-B2B7CB28FE6F}"/>
              </a:ext>
            </a:extLst>
          </p:cNvPr>
          <p:cNvSpPr/>
          <p:nvPr/>
        </p:nvSpPr>
        <p:spPr>
          <a:xfrm>
            <a:off x="6440660" y="5130350"/>
            <a:ext cx="2015765" cy="959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>
                <a:solidFill>
                  <a:schemeClr val="accent2"/>
                </a:solidFill>
              </a:rPr>
              <a:t>Врожденная/приобретенная тромбофилия</a:t>
            </a:r>
          </a:p>
        </p:txBody>
      </p:sp>
      <p:sp>
        <p:nvSpPr>
          <p:cNvPr id="13" name="Title 8">
            <a:extLst>
              <a:ext uri="{FF2B5EF4-FFF2-40B4-BE49-F238E27FC236}">
                <a16:creationId xmlns:a16="http://schemas.microsoft.com/office/drawing/2014/main" id="{A261F6B6-4E1D-4AB6-9F92-D0794B447D76}"/>
              </a:ext>
            </a:extLst>
          </p:cNvPr>
          <p:cNvSpPr txBox="1">
            <a:spLocks/>
          </p:cNvSpPr>
          <p:nvPr/>
        </p:nvSpPr>
        <p:spPr>
          <a:xfrm>
            <a:off x="419100" y="1453303"/>
            <a:ext cx="11496380" cy="418113"/>
          </a:xfrm>
          <a:prstGeom prst="rect">
            <a:avLst/>
          </a:prstGeom>
          <a:solidFill>
            <a:srgbClr val="693A77"/>
          </a:solidFill>
        </p:spPr>
        <p:txBody>
          <a:bodyPr vert="horz" lIns="91440" tIns="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lnSpc>
                <a:spcPct val="100000"/>
              </a:lnSpc>
            </a:pPr>
            <a:r>
              <a:rPr lang="ru" sz="2000">
                <a:solidFill>
                  <a:schemeClr val="bg1"/>
                </a:solidFill>
              </a:rPr>
              <a:t>Устойчивые факторы риска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F28619-FA52-4E8B-B945-A1ED17F89A8B}"/>
              </a:ext>
            </a:extLst>
          </p:cNvPr>
          <p:cNvSpPr/>
          <p:nvPr/>
        </p:nvSpPr>
        <p:spPr>
          <a:xfrm>
            <a:off x="419101" y="2014110"/>
            <a:ext cx="2248686" cy="170005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/>
              <a:t>Значимый фактор риска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30E5BD-4196-4D00-8365-1DFB24BBC787}"/>
              </a:ext>
            </a:extLst>
          </p:cNvPr>
          <p:cNvSpPr/>
          <p:nvPr/>
        </p:nvSpPr>
        <p:spPr>
          <a:xfrm>
            <a:off x="419100" y="3915358"/>
            <a:ext cx="2248686" cy="21749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>
                <a:solidFill>
                  <a:schemeClr val="accent2"/>
                </a:solidFill>
              </a:rPr>
              <a:t>Незначимый фактор риска </a:t>
            </a:r>
          </a:p>
          <a:p>
            <a:pPr algn="ctr" rtl="0"/>
            <a:r>
              <a:rPr lang="ru" sz="1600">
                <a:solidFill>
                  <a:schemeClr val="accent2"/>
                </a:solidFill>
              </a:rPr>
              <a:t>(вдвое более высокий риск развития)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74ECE29D-0622-459A-AA0C-7C2CEC974143}"/>
              </a:ext>
            </a:extLst>
          </p:cNvPr>
          <p:cNvSpPr txBox="1">
            <a:spLocks/>
          </p:cNvSpPr>
          <p:nvPr/>
        </p:nvSpPr>
        <p:spPr>
          <a:xfrm>
            <a:off x="5397500" y="6405544"/>
            <a:ext cx="6794500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ВЗК: воспалительные заболевания кишечника</a:t>
            </a:r>
          </a:p>
        </p:txBody>
      </p:sp>
    </p:spTree>
    <p:extLst>
      <p:ext uri="{BB962C8B-B14F-4D97-AF65-F5344CB8AC3E}">
        <p14:creationId xmlns:p14="http://schemas.microsoft.com/office/powerpoint/2010/main" val="240507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546"/>
    </mc:Choice>
    <mc:Fallback xmlns="">
      <p:transition spd="slow" advTm="6454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D04E5-BBE7-428D-8865-3E0E3E493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"/>
              <a:t>ВЗК представляют риск рецидива венозной тромбоэмболии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764B7E02-7584-4A73-AD73-179318F67178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AutoNum type="arabicPeriod"/>
            </a:pP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Дж. Новачек и соавторы, Gastroenterology 2010;139(3):779–787.</a:t>
            </a: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69B2995E-6A05-424E-9DD2-6F136DECF6FD}"/>
              </a:ext>
            </a:extLst>
          </p:cNvPr>
          <p:cNvSpPr txBox="1"/>
          <p:nvPr/>
        </p:nvSpPr>
        <p:spPr>
          <a:xfrm>
            <a:off x="5744816" y="6157586"/>
            <a:ext cx="6436137" cy="15388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r" rtl="0"/>
            <a:r>
              <a:rPr lang="ru" sz="1000">
                <a:solidFill>
                  <a:schemeClr val="bg1">
                    <a:lumMod val="50000"/>
                  </a:schemeClr>
                </a:solidFill>
              </a:rPr>
              <a:t>Рисунок взят из работы Novacek G et al. Gastroenterology 2010;139(3):779–787.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3DD9CA-BB27-4AB8-9F54-6864D8D4B63D}"/>
              </a:ext>
            </a:extLst>
          </p:cNvPr>
          <p:cNvSpPr/>
          <p:nvPr/>
        </p:nvSpPr>
        <p:spPr>
          <a:xfrm>
            <a:off x="7399833" y="3862990"/>
            <a:ext cx="1573162" cy="373625"/>
          </a:xfrm>
          <a:prstGeom prst="rect">
            <a:avLst/>
          </a:prstGeom>
          <a:solidFill>
            <a:srgbClr val="693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400"/>
              <a:t>ВЗК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94B14A-2410-4698-A5A5-D3B85A64C829}"/>
              </a:ext>
            </a:extLst>
          </p:cNvPr>
          <p:cNvSpPr/>
          <p:nvPr/>
        </p:nvSpPr>
        <p:spPr>
          <a:xfrm>
            <a:off x="7399833" y="4239000"/>
            <a:ext cx="1573162" cy="373625"/>
          </a:xfrm>
          <a:prstGeom prst="rect">
            <a:avLst/>
          </a:prstGeom>
          <a:solidFill>
            <a:srgbClr val="3486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400"/>
              <a:t>Контроль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F7DC5C8-1889-44CE-B770-56C42FFA9859}"/>
              </a:ext>
            </a:extLst>
          </p:cNvPr>
          <p:cNvGrpSpPr/>
          <p:nvPr/>
        </p:nvGrpSpPr>
        <p:grpSpPr>
          <a:xfrm>
            <a:off x="340955" y="1399335"/>
            <a:ext cx="7023409" cy="4921122"/>
            <a:chOff x="458939" y="1399335"/>
            <a:chExt cx="7023409" cy="492112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ADAB363-4C73-4A15-B314-50E02E4B4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0548" y="1412190"/>
              <a:ext cx="6761800" cy="4646657"/>
            </a:xfrm>
            <a:prstGeom prst="rect">
              <a:avLst/>
            </a:prstGeom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F0F8721-8CEE-49B9-880D-7C4DA10CB005}"/>
                </a:ext>
              </a:extLst>
            </p:cNvPr>
            <p:cNvGrpSpPr/>
            <p:nvPr/>
          </p:nvGrpSpPr>
          <p:grpSpPr>
            <a:xfrm>
              <a:off x="458939" y="1399335"/>
              <a:ext cx="1122549" cy="3641510"/>
              <a:chOff x="458939" y="1399335"/>
              <a:chExt cx="1122549" cy="3641510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BA997A4-D3E5-4E09-B4A0-12727A6A3146}"/>
                  </a:ext>
                </a:extLst>
              </p:cNvPr>
              <p:cNvSpPr txBox="1"/>
              <p:nvPr/>
            </p:nvSpPr>
            <p:spPr>
              <a:xfrm rot="16200000">
                <a:off x="-891297" y="3167390"/>
                <a:ext cx="32236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0"/>
                <a:r>
                  <a:rPr lang="ru" sz="1400"/>
                  <a:t>Вероятность рецидива </a:t>
                </a:r>
              </a:p>
              <a:p>
                <a:pPr algn="ctr" rtl="0"/>
                <a:r>
                  <a:rPr lang="ru" sz="1400"/>
                  <a:t>венозной тромбоэмболии</a:t>
                </a: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7AE18584-6232-4496-A543-A8DC2BE0CDD6}"/>
                  </a:ext>
                </a:extLst>
              </p:cNvPr>
              <p:cNvGrpSpPr/>
              <p:nvPr/>
            </p:nvGrpSpPr>
            <p:grpSpPr>
              <a:xfrm>
                <a:off x="1048550" y="1399335"/>
                <a:ext cx="532938" cy="3359614"/>
                <a:chOff x="1048550" y="1399335"/>
                <a:chExt cx="532938" cy="3359614"/>
              </a:xfrm>
            </p:grpSpPr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C343D68-B124-4841-9064-4DCF200A217A}"/>
                    </a:ext>
                  </a:extLst>
                </p:cNvPr>
                <p:cNvSpPr txBox="1"/>
                <p:nvPr/>
              </p:nvSpPr>
              <p:spPr>
                <a:xfrm>
                  <a:off x="1049306" y="1399335"/>
                  <a:ext cx="522557" cy="307777"/>
                </a:xfrm>
                <a:prstGeom prst="rect">
                  <a:avLst/>
                </a:prstGeom>
                <a:noFill/>
              </p:spPr>
              <p:txBody>
                <a:bodyPr wrap="none" rIns="180000" rtlCol="0">
                  <a:spAutoFit/>
                </a:bodyPr>
                <a:lstStyle/>
                <a:p>
                  <a:pPr rtl="0"/>
                  <a:r>
                    <a:rPr lang="ru" sz="1400"/>
                    <a:t>0,5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A41BE82-6FCA-4AB6-8E80-96A81B64CAED}"/>
                    </a:ext>
                  </a:extLst>
                </p:cNvPr>
                <p:cNvSpPr txBox="1"/>
                <p:nvPr/>
              </p:nvSpPr>
              <p:spPr>
                <a:xfrm>
                  <a:off x="1048550" y="2154450"/>
                  <a:ext cx="522557" cy="307777"/>
                </a:xfrm>
                <a:prstGeom prst="rect">
                  <a:avLst/>
                </a:prstGeom>
                <a:noFill/>
              </p:spPr>
              <p:txBody>
                <a:bodyPr wrap="none" rIns="180000" rtlCol="0">
                  <a:spAutoFit/>
                </a:bodyPr>
                <a:lstStyle/>
                <a:p>
                  <a:pPr rtl="0"/>
                  <a:r>
                    <a:rPr lang="ru" sz="1400"/>
                    <a:t>0,4</a:t>
                  </a: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8BEF2F5-E55A-49C0-B1A6-43949E55466A}"/>
                    </a:ext>
                  </a:extLst>
                </p:cNvPr>
                <p:cNvSpPr txBox="1"/>
                <p:nvPr/>
              </p:nvSpPr>
              <p:spPr>
                <a:xfrm>
                  <a:off x="1049306" y="2923235"/>
                  <a:ext cx="522557" cy="307777"/>
                </a:xfrm>
                <a:prstGeom prst="rect">
                  <a:avLst/>
                </a:prstGeom>
                <a:noFill/>
              </p:spPr>
              <p:txBody>
                <a:bodyPr wrap="none" rIns="180000" rtlCol="0">
                  <a:spAutoFit/>
                </a:bodyPr>
                <a:lstStyle/>
                <a:p>
                  <a:pPr rtl="0"/>
                  <a:r>
                    <a:rPr lang="ru" sz="1400"/>
                    <a:t>0,3</a:t>
                  </a:r>
                </a:p>
              </p:txBody>
            </p: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21CF2A9-62EB-460C-9AA2-705332A90036}"/>
                    </a:ext>
                  </a:extLst>
                </p:cNvPr>
                <p:cNvSpPr txBox="1"/>
                <p:nvPr/>
              </p:nvSpPr>
              <p:spPr>
                <a:xfrm>
                  <a:off x="1048551" y="3671281"/>
                  <a:ext cx="522557" cy="307777"/>
                </a:xfrm>
                <a:prstGeom prst="rect">
                  <a:avLst/>
                </a:prstGeom>
                <a:noFill/>
              </p:spPr>
              <p:txBody>
                <a:bodyPr wrap="none" rIns="180000" rtlCol="0">
                  <a:spAutoFit/>
                </a:bodyPr>
                <a:lstStyle/>
                <a:p>
                  <a:pPr rtl="0"/>
                  <a:r>
                    <a:rPr lang="ru" sz="1400"/>
                    <a:t>0,2</a:t>
                  </a: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E4D61FA4-10DA-4E68-8CBF-3D6550B76FAB}"/>
                    </a:ext>
                  </a:extLst>
                </p:cNvPr>
                <p:cNvSpPr txBox="1"/>
                <p:nvPr/>
              </p:nvSpPr>
              <p:spPr>
                <a:xfrm>
                  <a:off x="1058931" y="4451172"/>
                  <a:ext cx="522557" cy="307777"/>
                </a:xfrm>
                <a:prstGeom prst="rect">
                  <a:avLst/>
                </a:prstGeom>
                <a:noFill/>
              </p:spPr>
              <p:txBody>
                <a:bodyPr wrap="none" rIns="180000" rtlCol="0">
                  <a:spAutoFit/>
                </a:bodyPr>
                <a:lstStyle/>
                <a:p>
                  <a:pPr rtl="0"/>
                  <a:r>
                    <a:rPr lang="ru" sz="1400"/>
                    <a:t>0,1</a:t>
                  </a:r>
                </a:p>
              </p:txBody>
            </p:sp>
          </p:grp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55F980-57BD-4959-9F12-2EBDBB0E3B65}"/>
                </a:ext>
              </a:extLst>
            </p:cNvPr>
            <p:cNvSpPr txBox="1"/>
            <p:nvPr/>
          </p:nvSpPr>
          <p:spPr>
            <a:xfrm>
              <a:off x="2128726" y="5369627"/>
              <a:ext cx="284052" cy="443368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rtl="0"/>
              <a:r>
                <a:rPr lang="ru" sz="1400"/>
                <a:t>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FCE6047-AD21-485A-8F33-FFFC8D9A4A89}"/>
                </a:ext>
              </a:extLst>
            </p:cNvPr>
            <p:cNvSpPr txBox="1"/>
            <p:nvPr/>
          </p:nvSpPr>
          <p:spPr>
            <a:xfrm>
              <a:off x="1202546" y="5370240"/>
              <a:ext cx="373477" cy="443368"/>
            </a:xfrm>
            <a:prstGeom prst="rect">
              <a:avLst/>
            </a:prstGeom>
            <a:noFill/>
          </p:spPr>
          <p:txBody>
            <a:bodyPr wrap="none" tIns="180000" rIns="180000" rtlCol="0">
              <a:spAutoFit/>
            </a:bodyPr>
            <a:lstStyle/>
            <a:p>
              <a:pPr rtl="0"/>
              <a:r>
                <a:rPr lang="ru" sz="1400"/>
                <a:t>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54A1312-80B9-49AE-B6C2-BA9B6777A14D}"/>
                </a:ext>
              </a:extLst>
            </p:cNvPr>
            <p:cNvSpPr txBox="1"/>
            <p:nvPr/>
          </p:nvSpPr>
          <p:spPr>
            <a:xfrm>
              <a:off x="2822925" y="5369627"/>
              <a:ext cx="284052" cy="443368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rtl="0"/>
              <a:r>
                <a:rPr lang="ru" sz="1400"/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EC22B88-6F4A-4394-9D48-4660705C469B}"/>
                </a:ext>
              </a:extLst>
            </p:cNvPr>
            <p:cNvSpPr txBox="1"/>
            <p:nvPr/>
          </p:nvSpPr>
          <p:spPr>
            <a:xfrm>
              <a:off x="3520925" y="5369627"/>
              <a:ext cx="284052" cy="443368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rtl="0"/>
              <a:r>
                <a:rPr lang="ru" sz="1400"/>
                <a:t>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0B5CE4C-FC21-4DC0-B79F-C8F35B6EE35D}"/>
                </a:ext>
              </a:extLst>
            </p:cNvPr>
            <p:cNvSpPr txBox="1"/>
            <p:nvPr/>
          </p:nvSpPr>
          <p:spPr>
            <a:xfrm>
              <a:off x="4229944" y="5369627"/>
              <a:ext cx="284052" cy="443368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rtl="0"/>
              <a:r>
                <a:rPr lang="ru" sz="1400"/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F5EA0D-7ED4-4ABE-A6DF-BADA6E0807E0}"/>
                </a:ext>
              </a:extLst>
            </p:cNvPr>
            <p:cNvSpPr txBox="1"/>
            <p:nvPr/>
          </p:nvSpPr>
          <p:spPr>
            <a:xfrm>
              <a:off x="4935461" y="5369627"/>
              <a:ext cx="284052" cy="443368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rtl="0"/>
              <a:r>
                <a:rPr lang="ru" sz="1400"/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9F919B-D811-47D9-9335-49E3772B73AC}"/>
                </a:ext>
              </a:extLst>
            </p:cNvPr>
            <p:cNvSpPr txBox="1"/>
            <p:nvPr/>
          </p:nvSpPr>
          <p:spPr>
            <a:xfrm>
              <a:off x="5641994" y="5369627"/>
              <a:ext cx="284052" cy="443368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rtl="0"/>
              <a:r>
                <a:rPr lang="ru" sz="1400"/>
                <a:t>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1CA6BDB-D38E-473A-962F-A2157E37097A}"/>
                </a:ext>
              </a:extLst>
            </p:cNvPr>
            <p:cNvSpPr txBox="1"/>
            <p:nvPr/>
          </p:nvSpPr>
          <p:spPr>
            <a:xfrm>
              <a:off x="6337247" y="5369627"/>
              <a:ext cx="284052" cy="443368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rtl="0"/>
              <a:r>
                <a:rPr lang="ru" sz="1400"/>
                <a:t>7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A434DF6-D711-449B-A0DD-C0E53BC79E04}"/>
                </a:ext>
              </a:extLst>
            </p:cNvPr>
            <p:cNvSpPr txBox="1"/>
            <p:nvPr/>
          </p:nvSpPr>
          <p:spPr>
            <a:xfrm>
              <a:off x="7032500" y="5370240"/>
              <a:ext cx="284052" cy="443368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rtl="0"/>
              <a:r>
                <a:rPr lang="ru" sz="1400"/>
                <a:t>8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8C13DA8-29EC-49EF-A62F-EC30427D022B}"/>
                </a:ext>
              </a:extLst>
            </p:cNvPr>
            <p:cNvSpPr txBox="1"/>
            <p:nvPr/>
          </p:nvSpPr>
          <p:spPr>
            <a:xfrm>
              <a:off x="2755455" y="5797237"/>
              <a:ext cx="32236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ru" sz="1400"/>
                <a:t>Лет после прекращения приема антикоагулянтов</a:t>
              </a:r>
            </a:p>
          </p:txBody>
        </p:sp>
      </p:grpSp>
      <p:graphicFrame>
        <p:nvGraphicFramePr>
          <p:cNvPr id="31" name="Table 31">
            <a:extLst>
              <a:ext uri="{FF2B5EF4-FFF2-40B4-BE49-F238E27FC236}">
                <a16:creationId xmlns:a16="http://schemas.microsoft.com/office/drawing/2014/main" id="{7BEF77A6-98D9-4A56-A35F-C7FE2BA06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20455"/>
              </p:ext>
            </p:extLst>
          </p:nvPr>
        </p:nvGraphicFramePr>
        <p:xfrm>
          <a:off x="8975269" y="3154759"/>
          <a:ext cx="2892270" cy="1460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8454">
                  <a:extLst>
                    <a:ext uri="{9D8B030D-6E8A-4147-A177-3AD203B41FA5}">
                      <a16:colId xmlns:a16="http://schemas.microsoft.com/office/drawing/2014/main" val="2183716763"/>
                    </a:ext>
                  </a:extLst>
                </a:gridCol>
                <a:gridCol w="578454">
                  <a:extLst>
                    <a:ext uri="{9D8B030D-6E8A-4147-A177-3AD203B41FA5}">
                      <a16:colId xmlns:a16="http://schemas.microsoft.com/office/drawing/2014/main" val="4138613319"/>
                    </a:ext>
                  </a:extLst>
                </a:gridCol>
                <a:gridCol w="578454">
                  <a:extLst>
                    <a:ext uri="{9D8B030D-6E8A-4147-A177-3AD203B41FA5}">
                      <a16:colId xmlns:a16="http://schemas.microsoft.com/office/drawing/2014/main" val="2617879766"/>
                    </a:ext>
                  </a:extLst>
                </a:gridCol>
                <a:gridCol w="578454">
                  <a:extLst>
                    <a:ext uri="{9D8B030D-6E8A-4147-A177-3AD203B41FA5}">
                      <a16:colId xmlns:a16="http://schemas.microsoft.com/office/drawing/2014/main" val="3446725203"/>
                    </a:ext>
                  </a:extLst>
                </a:gridCol>
                <a:gridCol w="578454">
                  <a:extLst>
                    <a:ext uri="{9D8B030D-6E8A-4147-A177-3AD203B41FA5}">
                      <a16:colId xmlns:a16="http://schemas.microsoft.com/office/drawing/2014/main" val="1280281085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rtl="0"/>
                      <a:r>
                        <a:rPr lang="ru" sz="900">
                          <a:solidFill>
                            <a:schemeClr val="bg1"/>
                          </a:solidFill>
                        </a:rPr>
                        <a:t>Число пациентов с риском венозной тромбоэмболии</a:t>
                      </a:r>
                    </a:p>
                  </a:txBody>
                  <a:tcPr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1971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 rtl="0"/>
                      <a:r>
                        <a:rPr lang="ru" sz="900">
                          <a:solidFill>
                            <a:schemeClr val="bg1"/>
                          </a:solidFill>
                        </a:rPr>
                        <a:t>Годы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/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8153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ru" sz="90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93253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86</a:t>
                      </a:r>
                    </a:p>
                  </a:txBody>
                  <a:tcPr anchor="ctr">
                    <a:solidFill>
                      <a:srgbClr val="693A77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51</a:t>
                      </a:r>
                    </a:p>
                  </a:txBody>
                  <a:tcPr anchor="ctr">
                    <a:solidFill>
                      <a:srgbClr val="693A77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36</a:t>
                      </a:r>
                    </a:p>
                  </a:txBody>
                  <a:tcPr anchor="ctr">
                    <a:solidFill>
                      <a:srgbClr val="693A77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27</a:t>
                      </a:r>
                    </a:p>
                  </a:txBody>
                  <a:tcPr anchor="ctr">
                    <a:solidFill>
                      <a:srgbClr val="693A77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17</a:t>
                      </a:r>
                    </a:p>
                  </a:txBody>
                  <a:tcPr anchor="ctr">
                    <a:solidFill>
                      <a:srgbClr val="693A77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136302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1255</a:t>
                      </a:r>
                    </a:p>
                  </a:txBody>
                  <a:tcPr anchor="ctr">
                    <a:solidFill>
                      <a:srgbClr val="3486C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695</a:t>
                      </a:r>
                    </a:p>
                  </a:txBody>
                  <a:tcPr anchor="ctr">
                    <a:solidFill>
                      <a:srgbClr val="3486C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452</a:t>
                      </a:r>
                    </a:p>
                  </a:txBody>
                  <a:tcPr anchor="ctr">
                    <a:solidFill>
                      <a:srgbClr val="3486C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256</a:t>
                      </a:r>
                    </a:p>
                  </a:txBody>
                  <a:tcPr anchor="ctr">
                    <a:solidFill>
                      <a:srgbClr val="3486C5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900"/>
                        <a:t>144</a:t>
                      </a:r>
                    </a:p>
                  </a:txBody>
                  <a:tcPr anchor="ctr">
                    <a:solidFill>
                      <a:srgbClr val="3486C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436794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DFA9CF3E-2AB5-4565-AF04-B3B0C33E197A}"/>
              </a:ext>
            </a:extLst>
          </p:cNvPr>
          <p:cNvSpPr txBox="1"/>
          <p:nvPr/>
        </p:nvSpPr>
        <p:spPr>
          <a:xfrm>
            <a:off x="7399832" y="2065933"/>
            <a:ext cx="44677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400">
                <a:solidFill>
                  <a:schemeClr val="tx1">
                    <a:lumMod val="50000"/>
                    <a:lumOff val="50000"/>
                  </a:schemeClr>
                </a:solidFill>
              </a:rPr>
              <a:t>Оценки рецидива венозной тромбоэмболии после первой неспровоцированной венозной тромбоэмболии у пациентов с ВЗК или контрольных субъектов (без ВЗК) методом Каплана-Майера</a:t>
            </a:r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D428387A-26C6-4F45-AFB0-B2E2A505A622}"/>
              </a:ext>
            </a:extLst>
          </p:cNvPr>
          <p:cNvSpPr txBox="1">
            <a:spLocks/>
          </p:cNvSpPr>
          <p:nvPr/>
        </p:nvSpPr>
        <p:spPr>
          <a:xfrm>
            <a:off x="5397500" y="6405544"/>
            <a:ext cx="6794500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ВЗК: воспалительные заболевания кишечника</a:t>
            </a:r>
          </a:p>
        </p:txBody>
      </p:sp>
    </p:spTree>
    <p:extLst>
      <p:ext uri="{BB962C8B-B14F-4D97-AF65-F5344CB8AC3E}">
        <p14:creationId xmlns:p14="http://schemas.microsoft.com/office/powerpoint/2010/main" val="6122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93"/>
    </mc:Choice>
    <mc:Fallback xmlns="">
      <p:transition spd="slow" advTm="2289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41AD939-78A4-48B2-AB2E-BE464152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"/>
              <a:t>ASH 2020: Клинические рекомендации по лечению венозной тромбоэмболии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7DDA9F9-F23E-4021-A775-0B64A2B6C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1406525"/>
            <a:ext cx="11617438" cy="4475335"/>
          </a:xfrm>
        </p:spPr>
        <p:txBody>
          <a:bodyPr rtlCol="0" anchor="ctr"/>
          <a:lstStyle/>
          <a:p>
            <a:pPr rtl="0"/>
            <a:r>
              <a:rPr lang="ru" sz="1800" dirty="0"/>
              <a:t>Большинство пациентов с ТГВ/ЛЭ, </a:t>
            </a:r>
            <a:r>
              <a:rPr lang="ru" sz="1800" b="1" dirty="0"/>
              <a:t>спровоцированной временными факторами риска, </a:t>
            </a:r>
            <a:r>
              <a:rPr lang="ru" sz="1800" dirty="0"/>
              <a:t>прерывают антикоагулянтную терапию по завершении первичного лечения.</a:t>
            </a:r>
          </a:p>
          <a:p>
            <a:pPr rtl="0"/>
            <a:endParaRPr lang="en-GB" sz="1800" dirty="0"/>
          </a:p>
          <a:p>
            <a:pPr rtl="0"/>
            <a:r>
              <a:rPr lang="ru" sz="1800" dirty="0"/>
              <a:t>В руководстве ASH пациентам с </a:t>
            </a:r>
            <a:r>
              <a:rPr lang="ru" sz="1800" b="1" dirty="0"/>
              <a:t>неспровоцированным ГТВ/ЛЭ предлагается </a:t>
            </a:r>
            <a:r>
              <a:rPr lang="ru" sz="1800" dirty="0"/>
              <a:t>не прекращать прием антикоагулянтов, а начать антитромботическую терапию неопределенной продолжительности.</a:t>
            </a:r>
          </a:p>
          <a:p>
            <a:pPr rtl="0"/>
            <a:endParaRPr lang="en-GB" sz="1800" dirty="0"/>
          </a:p>
          <a:p>
            <a:pPr rtl="0"/>
            <a:r>
              <a:rPr lang="ru" sz="1800" dirty="0"/>
              <a:t>Пациентам же с </a:t>
            </a:r>
            <a:r>
              <a:rPr lang="ru" sz="1800" b="1" dirty="0"/>
              <a:t>ГТВ/ЛЭ, спровоцированным каким-либо хроническим фактором риска, </a:t>
            </a:r>
            <a:r>
              <a:rPr lang="ru" sz="1800" b="1" dirty="0">
                <a:solidFill>
                  <a:schemeClr val="accent2"/>
                </a:solidFill>
              </a:rPr>
              <a:t>например ВЗК</a:t>
            </a:r>
            <a:r>
              <a:rPr lang="ru" sz="1800" dirty="0"/>
              <a:t>, в руководстве также </a:t>
            </a:r>
            <a:r>
              <a:rPr lang="ru" sz="1800" b="1" dirty="0"/>
              <a:t>предлагается </a:t>
            </a:r>
            <a:r>
              <a:rPr lang="ru" sz="1800" dirty="0"/>
              <a:t>предпочесть прекращению приема антикоагулянтов антитромботическую терапию неопределенной продолжительности.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F6A38F9-D871-CE43-9DCE-DA95AB8AA3AE}"/>
              </a:ext>
            </a:extLst>
          </p:cNvPr>
          <p:cNvSpPr/>
          <p:nvPr/>
        </p:nvSpPr>
        <p:spPr>
          <a:xfrm>
            <a:off x="292997" y="4158076"/>
            <a:ext cx="11615530" cy="84794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610161E3-D775-4F75-B9B5-3640BACFCF67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AutoNum type="arabicPeriod"/>
            </a:pP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Ortel TL и соавторы, Blood Adv 2020;4(19):4693–4738.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965C6AA-3978-4007-BB59-F67AC70ACB77}"/>
              </a:ext>
            </a:extLst>
          </p:cNvPr>
          <p:cNvSpPr txBox="1">
            <a:spLocks/>
          </p:cNvSpPr>
          <p:nvPr/>
        </p:nvSpPr>
        <p:spPr>
          <a:xfrm>
            <a:off x="5397500" y="6405544"/>
            <a:ext cx="6794500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ASH: Американское общество гематологов; ТГВ - тромбоз глубоких вен; ЛЭ - легочная эмболия</a:t>
            </a:r>
          </a:p>
        </p:txBody>
      </p:sp>
    </p:spTree>
    <p:extLst>
      <p:ext uri="{BB962C8B-B14F-4D97-AF65-F5344CB8AC3E}">
        <p14:creationId xmlns:p14="http://schemas.microsoft.com/office/powerpoint/2010/main" val="337363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21"/>
    </mc:Choice>
    <mc:Fallback xmlns="">
      <p:transition spd="slow" advTm="4692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DA5A54-24D2-8B47-AC62-8B6930B4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" sz="3200"/>
              <a:t>ВЗК и венозная тромбоэмболия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6403AA6C-22C1-4EE7-A3F0-9ED8F52395D5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FontTx/>
              <a:buAutoNum type="arabicPeriod"/>
            </a:pP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М.Ди Низио и соавторы, J Thromb Haemost 2020;18:1562–1568.</a:t>
            </a:r>
          </a:p>
          <a:p>
            <a:pPr marL="228600" indent="-228600" rtl="0">
              <a:buAutoNum type="arabicPeriod"/>
            </a:pP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В.Агено и соавторы, JAMA Intern Med 2015;175:1474–1480.</a:t>
            </a:r>
          </a:p>
          <a:p>
            <a:pPr marL="228600" indent="-228600" rtl="0">
              <a:buAutoNum type="arabicPeriod"/>
            </a:pP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Е.Валериани и соавторы, Blood 2021;137:1233–1240.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A8A6055-4B73-4C32-9B51-DBD9E79BA4D3}"/>
              </a:ext>
            </a:extLst>
          </p:cNvPr>
          <p:cNvSpPr txBox="1">
            <a:spLocks/>
          </p:cNvSpPr>
          <p:nvPr/>
        </p:nvSpPr>
        <p:spPr>
          <a:xfrm>
            <a:off x="291223" y="2281290"/>
            <a:ext cx="11619078" cy="390269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800000" scaled="0"/>
          </a:gradFill>
        </p:spPr>
        <p:txBody>
          <a:bodyPr numCol="2" rtlCol="0" anchor="ctr"/>
          <a:lstStyle>
            <a:lvl1pPr marL="355600" indent="-355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Tx/>
              <a:buBlip>
                <a:blip r:embed="rId2"/>
              </a:buBlip>
              <a:defRPr sz="28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1pPr>
            <a:lvl2pPr marL="808038" indent="-350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24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20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3pPr>
            <a:lvl4pPr marL="1704975" indent="-3333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4pPr>
            <a:lvl5pPr marL="2147888" indent="-3190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en-GB" sz="2400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CB35AB44-26CD-49BB-8F21-0DA6CCE93180}"/>
              </a:ext>
            </a:extLst>
          </p:cNvPr>
          <p:cNvSpPr txBox="1">
            <a:spLocks/>
          </p:cNvSpPr>
          <p:nvPr/>
        </p:nvSpPr>
        <p:spPr>
          <a:xfrm>
            <a:off x="288000" y="3261674"/>
            <a:ext cx="11619078" cy="1913642"/>
          </a:xfrm>
          <a:prstGeom prst="rect">
            <a:avLst/>
          </a:prstGeom>
          <a:noFill/>
        </p:spPr>
        <p:txBody>
          <a:bodyPr numCol="2"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rtl="0">
              <a:lnSpc>
                <a:spcPct val="120000"/>
              </a:lnSpc>
              <a:buSzPct val="75000"/>
              <a:buBlip>
                <a:blip r:embed="rId2"/>
              </a:buBlip>
            </a:pPr>
            <a:r>
              <a:rPr lang="ru" sz="2200">
                <a:solidFill>
                  <a:schemeClr val="accent1"/>
                </a:solidFill>
              </a:rPr>
              <a:t>Абдоминальные хронические воспалительные заболевания связаны с повышенным риском тромбоза висцеральных сосудов и существенным риском развития.</a:t>
            </a:r>
          </a:p>
          <a:p>
            <a:pPr marL="358775" indent="-358775" rtl="0">
              <a:lnSpc>
                <a:spcPct val="120000"/>
              </a:lnSpc>
              <a:buSzPct val="75000"/>
              <a:buBlip>
                <a:blip r:embed="rId2"/>
              </a:buBlip>
            </a:pPr>
            <a:r>
              <a:rPr lang="ru" sz="2200">
                <a:solidFill>
                  <a:schemeClr val="accent1"/>
                </a:solidFill>
              </a:rPr>
              <a:t>Пациентам с тромбозом висцеральных сосудов следует проходить соответствующую антикоагулянтную терапию, учитывающую риск кровотечений.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A989809B-40F8-4F3E-BDE5-544D65ABCDDD}"/>
              </a:ext>
            </a:extLst>
          </p:cNvPr>
          <p:cNvSpPr txBox="1">
            <a:spLocks/>
          </p:cNvSpPr>
          <p:nvPr/>
        </p:nvSpPr>
        <p:spPr>
          <a:xfrm>
            <a:off x="284922" y="1557358"/>
            <a:ext cx="11619078" cy="11280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bIns="7200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" sz="2600" b="1">
                <a:solidFill>
                  <a:schemeClr val="bg1"/>
                </a:solidFill>
              </a:rPr>
              <a:t>ВЗК и тромбоз висцеральных сосудов</a:t>
            </a:r>
            <a:r>
              <a:rPr lang="ru" sz="2600" b="1" baseline="30000">
                <a:solidFill>
                  <a:schemeClr val="bg1"/>
                </a:solidFill>
              </a:rPr>
              <a:t>1–3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F096C3E-E6A4-45A1-A022-BC3F92D6C808}"/>
              </a:ext>
            </a:extLst>
          </p:cNvPr>
          <p:cNvSpPr txBox="1">
            <a:spLocks/>
          </p:cNvSpPr>
          <p:nvPr/>
        </p:nvSpPr>
        <p:spPr>
          <a:xfrm>
            <a:off x="5397500" y="6405544"/>
            <a:ext cx="6794500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ВЗК: воспалительные заболевания кишечника</a:t>
            </a:r>
          </a:p>
        </p:txBody>
      </p:sp>
    </p:spTree>
    <p:extLst>
      <p:ext uri="{BB962C8B-B14F-4D97-AF65-F5344CB8AC3E}">
        <p14:creationId xmlns:p14="http://schemas.microsoft.com/office/powerpoint/2010/main" val="258925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543"/>
    </mc:Choice>
    <mc:Fallback xmlns="">
      <p:transition spd="slow" advTm="3954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C3F63D7-9FB5-1C43-B2D8-1F1C0912876F}"/>
              </a:ext>
            </a:extLst>
          </p:cNvPr>
          <p:cNvSpPr txBox="1"/>
          <p:nvPr/>
        </p:nvSpPr>
        <p:spPr>
          <a:xfrm>
            <a:off x="263525" y="2625917"/>
            <a:ext cx="3240000" cy="25360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rtl="0">
              <a:spcAft>
                <a:spcPts val="2400"/>
              </a:spcAft>
            </a:pPr>
            <a:r>
              <a:rPr lang="ru" sz="1600" dirty="0">
                <a:solidFill>
                  <a:schemeClr val="bg1"/>
                </a:solidFill>
              </a:rPr>
              <a:t>Первичная терапия и основное лечение: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" sz="1600" dirty="0">
                <a:solidFill>
                  <a:schemeClr val="bg1"/>
                </a:solidFill>
              </a:rPr>
              <a:t>ПАКПД* или НМГ согласно риску кровотечений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" sz="1600" dirty="0">
                <a:solidFill>
                  <a:schemeClr val="bg1"/>
                </a:solidFill>
              </a:rPr>
              <a:t>ПАКПД* - средства первого выбора при низком риске кровотечений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9E26144-D25C-D249-A58C-9E6758E44F5C}"/>
              </a:ext>
            </a:extLst>
          </p:cNvPr>
          <p:cNvSpPr txBox="1"/>
          <p:nvPr/>
        </p:nvSpPr>
        <p:spPr>
          <a:xfrm>
            <a:off x="4476000" y="2625917"/>
            <a:ext cx="3240000" cy="25360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rtl="0">
              <a:spcAft>
                <a:spcPts val="2400"/>
              </a:spcAft>
            </a:pPr>
            <a:r>
              <a:rPr lang="ru" sz="1600" dirty="0">
                <a:solidFill>
                  <a:schemeClr val="bg1"/>
                </a:solidFill>
              </a:rPr>
              <a:t>Прим.: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" sz="1600" b="1" dirty="0">
                <a:solidFill>
                  <a:schemeClr val="bg1"/>
                </a:solidFill>
              </a:rPr>
              <a:t>НМГ</a:t>
            </a:r>
            <a:r>
              <a:rPr lang="ru" sz="1600" dirty="0">
                <a:solidFill>
                  <a:schemeClr val="bg1"/>
                </a:solidFill>
              </a:rPr>
              <a:t> и </a:t>
            </a:r>
            <a:r>
              <a:rPr lang="ru" sz="1600" b="1" dirty="0">
                <a:solidFill>
                  <a:schemeClr val="bg1"/>
                </a:solidFill>
              </a:rPr>
              <a:t>ВКА</a:t>
            </a:r>
            <a:r>
              <a:rPr lang="ru" sz="1600" dirty="0">
                <a:solidFill>
                  <a:schemeClr val="bg1"/>
                </a:solidFill>
              </a:rPr>
              <a:t> при наличии противопоказаний к ПАКПД или при невозможности их приема*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" sz="1600" dirty="0">
                <a:solidFill>
                  <a:schemeClr val="bg1"/>
                </a:solidFill>
              </a:rPr>
              <a:t>Специального разрешения на прием ПАКПД* для лечения тромбоза висцеральных сосудов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3CC8C90-EE07-8D4D-A874-320D19F1E493}"/>
              </a:ext>
            </a:extLst>
          </p:cNvPr>
          <p:cNvSpPr txBox="1"/>
          <p:nvPr/>
        </p:nvSpPr>
        <p:spPr>
          <a:xfrm>
            <a:off x="8686084" y="2625917"/>
            <a:ext cx="3240000" cy="25360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 rtl="0">
              <a:spcAft>
                <a:spcPts val="2400"/>
              </a:spcAft>
            </a:pPr>
            <a:r>
              <a:rPr lang="ru" sz="1600" dirty="0">
                <a:solidFill>
                  <a:schemeClr val="bg1"/>
                </a:solidFill>
              </a:rPr>
              <a:t>Продолжительность: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" sz="1600" dirty="0">
                <a:solidFill>
                  <a:schemeClr val="bg1"/>
                </a:solidFill>
              </a:rPr>
              <a:t>3-6 месяцев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ru" sz="1600" dirty="0">
                <a:solidFill>
                  <a:schemeClr val="bg1"/>
                </a:solidFill>
              </a:rPr>
              <a:t>При низком риске кровотечений возможна неопределенная продолжительность приема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AB57DE50-05C9-254C-A948-F007A7F6D061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3503525" y="3893926"/>
            <a:ext cx="972475" cy="0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prstDash val="sysDot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olo 9">
            <a:extLst>
              <a:ext uri="{FF2B5EF4-FFF2-40B4-BE49-F238E27FC236}">
                <a16:creationId xmlns:a16="http://schemas.microsoft.com/office/drawing/2014/main" id="{6B38AEA4-AD54-D34E-8867-B258FAFE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"/>
              <a:t>Рекомендуемое лечение тромбоза висцеральных сосудов, ассоциированного с ВЗК.</a:t>
            </a:r>
            <a:endParaRPr lang="en-GB" baseline="30000" dirty="0"/>
          </a:p>
        </p:txBody>
      </p:sp>
      <p:cxnSp>
        <p:nvCxnSpPr>
          <p:cNvPr id="13" name="Connettore 2 5">
            <a:extLst>
              <a:ext uri="{FF2B5EF4-FFF2-40B4-BE49-F238E27FC236}">
                <a16:creationId xmlns:a16="http://schemas.microsoft.com/office/drawing/2014/main" id="{5363E60C-2AB3-4C21-BB1C-92374222DEFE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7716000" y="3893926"/>
            <a:ext cx="970084" cy="0"/>
          </a:xfrm>
          <a:prstGeom prst="straightConnector1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prstDash val="sysDot"/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8">
            <a:extLst>
              <a:ext uri="{FF2B5EF4-FFF2-40B4-BE49-F238E27FC236}">
                <a16:creationId xmlns:a16="http://schemas.microsoft.com/office/drawing/2014/main" id="{ED0F3B1E-BC14-4C70-832B-67A4DC7A1A9B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>
              <a:buAutoNum type="arabicPeriod"/>
            </a:pP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М.Ди Низио и соавторы, J Thromb Haemost 2020;18:1562–1568.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CBFE5BF5-F53A-431C-8668-6538F5DE2820}"/>
              </a:ext>
            </a:extLst>
          </p:cNvPr>
          <p:cNvSpPr txBox="1">
            <a:spLocks/>
          </p:cNvSpPr>
          <p:nvPr/>
        </p:nvSpPr>
        <p:spPr>
          <a:xfrm>
            <a:off x="6607276" y="6405544"/>
            <a:ext cx="5584723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ПАКПД* - пероральные антикоагулянты прямого действия; ВЗК: воспалительные заболевания кишечника; 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НМГ - низкомолекулярный гепарин; АВК - антагонист витамина 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9E38A6-ACFD-4001-A2F4-9CE8BBC7EE66}"/>
              </a:ext>
            </a:extLst>
          </p:cNvPr>
          <p:cNvSpPr txBox="1"/>
          <p:nvPr/>
        </p:nvSpPr>
        <p:spPr>
          <a:xfrm>
            <a:off x="6737476" y="5388823"/>
            <a:ext cx="53243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*Применение по незарегистрированным показаниям; компания «Ферринг» не рекомендует принимать лекарственные препараты по показаниям, не указанным в утвержденной на данный момент инструкции по применению.</a:t>
            </a:r>
            <a:endParaRPr lang="en-GB" sz="1100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299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18"/>
    </mc:Choice>
    <mc:Fallback xmlns="">
      <p:transition spd="slow" advTm="4081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8ED1-137B-4775-9694-B9037FD8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" sz="3200"/>
              <a:t>Что нам стало известно сегодня?</a:t>
            </a:r>
            <a:endParaRPr lang="en-GB" sz="3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55DC46-6FBA-4D97-A296-299EC0A22BEE}"/>
              </a:ext>
            </a:extLst>
          </p:cNvPr>
          <p:cNvGrpSpPr/>
          <p:nvPr/>
        </p:nvGrpSpPr>
        <p:grpSpPr>
          <a:xfrm>
            <a:off x="339970" y="1909187"/>
            <a:ext cx="11852030" cy="1224000"/>
            <a:chOff x="339970" y="1909187"/>
            <a:chExt cx="11852030" cy="1224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3F3D78E-02C7-422A-8C46-04CC31D9A537}"/>
                </a:ext>
              </a:extLst>
            </p:cNvPr>
            <p:cNvSpPr/>
            <p:nvPr/>
          </p:nvSpPr>
          <p:spPr>
            <a:xfrm>
              <a:off x="1995970" y="1909187"/>
              <a:ext cx="10196030" cy="1224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86000">
                  <a:schemeClr val="accent1"/>
                </a:gs>
                <a:gs pos="86000">
                  <a:schemeClr val="bg1"/>
                </a:gs>
              </a:gsLst>
              <a:lin ang="3000000" scaled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rIns="1080000" rtlCol="0" anchor="ctr"/>
            <a:lstStyle/>
            <a:p>
              <a:pPr algn="just" rtl="0"/>
              <a:r>
                <a:rPr lang="ru">
                  <a:latin typeface="Arial" panose="020B0604020202020204" pitchFamily="34" charset="0"/>
                  <a:cs typeface="Arial" panose="020B0604020202020204" pitchFamily="34" charset="0"/>
                </a:rPr>
                <a:t>Пациенты с ВЗК - в группе повышенного риска ВТЭ, в том числе - тромбоза висцеральных сосудов</a:t>
              </a:r>
              <a:endParaRPr lang="en-GB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F905F26-5AAE-4D38-A910-A760B072B105}"/>
                </a:ext>
              </a:extLst>
            </p:cNvPr>
            <p:cNvSpPr/>
            <p:nvPr/>
          </p:nvSpPr>
          <p:spPr>
            <a:xfrm>
              <a:off x="339970" y="1909187"/>
              <a:ext cx="1656000" cy="122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" sz="11500" b="1"/>
                <a:t>1</a:t>
              </a:r>
              <a:endParaRPr lang="en-GB" sz="11500" b="1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BC0A0A5-4D17-45AD-8A43-714EAC8521B6}"/>
              </a:ext>
            </a:extLst>
          </p:cNvPr>
          <p:cNvGrpSpPr/>
          <p:nvPr/>
        </p:nvGrpSpPr>
        <p:grpSpPr>
          <a:xfrm>
            <a:off x="339970" y="3429000"/>
            <a:ext cx="11852028" cy="1224000"/>
            <a:chOff x="339970" y="3429000"/>
            <a:chExt cx="11852028" cy="1224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ACB9B86-7229-4DED-9305-3CF57C0D3451}"/>
                </a:ext>
              </a:extLst>
            </p:cNvPr>
            <p:cNvSpPr/>
            <p:nvPr/>
          </p:nvSpPr>
          <p:spPr>
            <a:xfrm>
              <a:off x="1995970" y="3429000"/>
              <a:ext cx="10196028" cy="1224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2000">
                  <a:schemeClr val="accent2"/>
                </a:gs>
                <a:gs pos="72000">
                  <a:schemeClr val="bg1"/>
                </a:gs>
              </a:gsLst>
              <a:lin ang="3000000" scaled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rIns="2520000" rtlCol="0" anchor="ctr"/>
            <a:lstStyle/>
            <a:p>
              <a:pPr rtl="0"/>
              <a:r>
                <a:t>Госпитализированным пациентам с ВЗК при наличии высокого риска кровотечений следует всегда проходить тромбопрофилактику, будь то фармакологическую или механическую.</a:t>
              </a:r>
              <a:endParaRPr lang="en-GB" sz="18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4D07B1C-AE15-496D-B080-B0A79A4131FB}"/>
                </a:ext>
              </a:extLst>
            </p:cNvPr>
            <p:cNvSpPr/>
            <p:nvPr/>
          </p:nvSpPr>
          <p:spPr>
            <a:xfrm>
              <a:off x="339970" y="3429000"/>
              <a:ext cx="1656000" cy="122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" sz="11500" b="1"/>
                <a:t>2</a:t>
              </a:r>
              <a:endParaRPr lang="en-GB" sz="11500" b="1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0F54EDB-ABDB-4DCA-A38E-BA6E2C8E986D}"/>
              </a:ext>
            </a:extLst>
          </p:cNvPr>
          <p:cNvGrpSpPr/>
          <p:nvPr/>
        </p:nvGrpSpPr>
        <p:grpSpPr>
          <a:xfrm>
            <a:off x="339970" y="4948813"/>
            <a:ext cx="11850460" cy="1224000"/>
            <a:chOff x="339970" y="4948813"/>
            <a:chExt cx="11850460" cy="1224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2977C93-0B0E-48C7-A232-CF6EF180BBE5}"/>
                </a:ext>
              </a:extLst>
            </p:cNvPr>
            <p:cNvSpPr/>
            <p:nvPr/>
          </p:nvSpPr>
          <p:spPr>
            <a:xfrm>
              <a:off x="1995970" y="4948813"/>
              <a:ext cx="10194460" cy="1224000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58000">
                  <a:schemeClr val="accent3"/>
                </a:gs>
                <a:gs pos="58000">
                  <a:schemeClr val="bg1"/>
                </a:gs>
              </a:gsLst>
              <a:lin ang="3000000" scaled="0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rIns="4320000" rtlCol="0" anchor="ctr"/>
            <a:lstStyle/>
            <a:p>
              <a:pPr algn="just" rtl="0"/>
              <a:r>
                <a:rPr lang="ru" sz="1800">
                  <a:latin typeface="Arial" panose="020B0604020202020204" pitchFamily="34" charset="0"/>
                  <a:cs typeface="Arial" panose="020B0604020202020204" pitchFamily="34" charset="0"/>
                </a:rPr>
                <a:t>Пациенты с ВЗК и ВТЭ подвергаются повышенному риску рецидива тромбоза, и им следует рассмотреть вариант пожизненной антикоагулятной терапии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3EC562-2A3A-4184-A6F1-2708CEAD3B84}"/>
                </a:ext>
              </a:extLst>
            </p:cNvPr>
            <p:cNvSpPr/>
            <p:nvPr/>
          </p:nvSpPr>
          <p:spPr>
            <a:xfrm>
              <a:off x="339970" y="4948813"/>
              <a:ext cx="1656000" cy="122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ru" sz="11500" b="1"/>
                <a:t>3</a:t>
              </a:r>
              <a:endParaRPr lang="en-GB" sz="11500" b="1"/>
            </a:p>
          </p:txBody>
        </p:sp>
      </p:grp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5F1B421-1323-4871-B9DC-2732F2B84FF5}"/>
              </a:ext>
            </a:extLst>
          </p:cNvPr>
          <p:cNvSpPr txBox="1">
            <a:spLocks/>
          </p:cNvSpPr>
          <p:nvPr/>
        </p:nvSpPr>
        <p:spPr>
          <a:xfrm>
            <a:off x="5397500" y="6405544"/>
            <a:ext cx="6794500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БК -  Болезнь Крона; ВЗК - воспалительные заболевания кишечника; МК - микроскопический колит; ВТЭ - венозная тромбоэмболия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34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987"/>
    </mc:Choice>
    <mc:Fallback xmlns="">
      <p:transition spd="slow" advTm="1219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7BEAE-04D7-44C1-8456-3E4B76E58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Раскрытие конфликта интересов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8965F-31A1-4EE9-B54F-3790655F7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ru"/>
              <a:t>Настоящим я заявляю о следующих оплачиваемых или неоплачиваемых консультациях, деловых интересах или источниках гонораров за последние три года, а также обо всем остальном, что потенциально может рассматриваться как конфликт интересов</a:t>
            </a:r>
          </a:p>
          <a:p>
            <a:pPr lvl="1" rtl="0"/>
            <a:r>
              <a:rPr lang="ru"/>
              <a:t>Консультации, гонорар докладчика, исследовательский грант: «Байер», «Портола», «БМС Пфайзер», «Норгин», «Аспен», «Санофи», «Янссен»</a:t>
            </a:r>
            <a:endParaRPr lang="en-GB" dirty="0">
              <a:highlight>
                <a:srgbClr val="FF0000"/>
              </a:highlight>
            </a:endParaRPr>
          </a:p>
          <a:p>
            <a:pPr lvl="1" rtl="0"/>
            <a:r>
              <a:rPr lang="ru"/>
              <a:t>Гонорар докладчика IBD Mirror: «Ферринг»</a:t>
            </a:r>
          </a:p>
          <a:p>
            <a:pPr lvl="1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7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3"/>
    </mc:Choice>
    <mc:Fallback xmlns="">
      <p:transition spd="slow" advTm="477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DA5A54-24D2-8B47-AC62-8B6930B4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35" y="212848"/>
            <a:ext cx="10438381" cy="1041400"/>
          </a:xfrm>
        </p:spPr>
        <p:txBody>
          <a:bodyPr rtlCol="0">
            <a:normAutofit fontScale="90000"/>
          </a:bodyPr>
          <a:lstStyle/>
          <a:p>
            <a:pPr rtl="0"/>
            <a:r>
              <a:rPr lang="ru"/>
              <a:t>ВЗК и венозная тромбоэмболия: обоснование связи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BAAB4A-C64A-684B-A349-0DDBE4561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5" y="1406526"/>
            <a:ext cx="11617438" cy="4619186"/>
          </a:xfrm>
        </p:spPr>
        <p:txBody>
          <a:bodyPr rtlCol="0">
            <a:normAutofit/>
          </a:bodyPr>
          <a:lstStyle/>
          <a:p>
            <a:pPr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"/>
              <a:t>ВЗК ассоциированы с высоким риском развития венозной тромбоэмболии.</a:t>
            </a:r>
            <a:endParaRPr lang="en-GB" baseline="30000" dirty="0"/>
          </a:p>
          <a:p>
            <a:pPr lvl="1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"/>
              <a:t>2-3-кратный рост риска</a:t>
            </a:r>
            <a:r>
              <a:rPr lang="ru" baseline="30000"/>
              <a:t>1,2</a:t>
            </a:r>
          </a:p>
          <a:p>
            <a:pPr lvl="1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"/>
              <a:t>Наивысший риск при болезни в активной фазе</a:t>
            </a:r>
            <a:r>
              <a:rPr lang="ru" baseline="30000"/>
              <a:t>1–3</a:t>
            </a:r>
          </a:p>
          <a:p>
            <a:pPr lvl="1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"/>
              <a:t>Дополнительные факторы риска</a:t>
            </a:r>
            <a:r>
              <a:rPr lang="ru" baseline="30000"/>
              <a:t>1–3</a:t>
            </a:r>
            <a:r>
              <a:rPr lang="ru"/>
              <a:t>:</a:t>
            </a:r>
            <a:endParaRPr lang="en-GB" dirty="0"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C6A06139-8A05-4D0D-93D1-AFB9F4BFC0A6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AutoNum type="arabicPeriod"/>
            </a:pP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 Н. </a:t>
            </a:r>
            <a:r>
              <a:rPr lang="ru-RU" sz="9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Бернштайн</a:t>
            </a: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соавторы, «Американский журнал гастроэнтерологии», 2021; 116(7): 1476-1484.</a:t>
            </a:r>
          </a:p>
          <a:p>
            <a:pPr marL="228600" indent="-228600" rtl="0">
              <a:buAutoNum type="arabicPeriod"/>
            </a:pP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Дж. </a:t>
            </a:r>
            <a:r>
              <a:rPr lang="ru-RU" sz="9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Грейндж</a:t>
            </a: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соавторы, «Ланцет», 2010; 375(9715): 657-663.</a:t>
            </a:r>
          </a:p>
          <a:p>
            <a:pPr marL="228600" indent="-228600" rtl="0">
              <a:buAutoNum type="arabicPeriod"/>
            </a:pP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Х. Дж. </a:t>
            </a:r>
            <a:r>
              <a:rPr lang="ru-RU" sz="9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Шюнеманн</a:t>
            </a: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 соавторы, «</a:t>
            </a:r>
            <a:r>
              <a:rPr lang="ru-RU" sz="9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Advances</a:t>
            </a: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2018; 2(22): 3198-3225.</a:t>
            </a:r>
            <a:endParaRPr lang="ru" sz="900" dirty="0">
              <a:solidFill>
                <a:srgbClr val="3486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360B1D-1FC9-457C-B9FA-3C482505E0B4}"/>
              </a:ext>
            </a:extLst>
          </p:cNvPr>
          <p:cNvSpPr txBox="1"/>
          <p:nvPr/>
        </p:nvSpPr>
        <p:spPr>
          <a:xfrm>
            <a:off x="423511" y="3993774"/>
            <a:ext cx="10818797" cy="1890540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1252538" marR="0" lvl="2" indent="-338138" algn="l" defTabSz="914400" rtl="0" eaLnBrk="1" fontAlgn="auto" latinLnBrk="0" hangingPunct="1">
              <a:lnSpc>
                <a:spcPct val="120000"/>
              </a:lnSpc>
              <a:spcAft>
                <a:spcPts val="600"/>
              </a:spcAft>
              <a:buClrTx/>
              <a:buSzPct val="75000"/>
              <a:buFontTx/>
              <a:buBlip>
                <a:blip r:embed="rId2"/>
              </a:buBlip>
              <a:tabLst/>
              <a:defRPr/>
            </a:pPr>
            <a:r>
              <a:rPr lang="ru" sz="2000" b="0" i="0" u="none" strike="noStrike" kern="1200" cap="none" spc="0" normalizeH="0" noProof="0" dirty="0">
                <a:ln>
                  <a:noFill/>
                </a:ln>
                <a:solidFill>
                  <a:srgbClr val="3486C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Длительный постельный режим</a:t>
            </a:r>
          </a:p>
          <a:p>
            <a:pPr marL="1252538" marR="0" lvl="2" indent="-338138" algn="l" defTabSz="914400" rtl="0" eaLnBrk="1" fontAlgn="auto" latinLnBrk="0" hangingPunct="1">
              <a:lnSpc>
                <a:spcPct val="120000"/>
              </a:lnSpc>
              <a:spcAft>
                <a:spcPts val="600"/>
              </a:spcAft>
              <a:buClrTx/>
              <a:buSzPct val="75000"/>
              <a:buFontTx/>
              <a:buBlip>
                <a:blip r:embed="rId2"/>
              </a:buBlip>
              <a:tabLst/>
              <a:defRPr/>
            </a:pPr>
            <a:r>
              <a:rPr lang="ru" sz="2000" b="0" i="0" u="none" strike="noStrike" kern="1200" cap="none" spc="0" normalizeH="0" noProof="0" dirty="0">
                <a:ln>
                  <a:noFill/>
                </a:ln>
                <a:solidFill>
                  <a:srgbClr val="3486C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Пожилой возраст</a:t>
            </a:r>
          </a:p>
          <a:p>
            <a:pPr marL="1252538" marR="0" lvl="2" indent="-338138" algn="l" defTabSz="914400" rtl="0" eaLnBrk="1" fontAlgn="auto" latinLnBrk="0" hangingPunct="1">
              <a:lnSpc>
                <a:spcPct val="120000"/>
              </a:lnSpc>
              <a:spcAft>
                <a:spcPts val="600"/>
              </a:spcAft>
              <a:buClrTx/>
              <a:buSzPct val="75000"/>
              <a:buFontTx/>
              <a:buBlip>
                <a:blip r:embed="rId2"/>
              </a:buBlip>
              <a:tabLst/>
              <a:defRPr/>
            </a:pPr>
            <a:r>
              <a:rPr lang="ru" sz="2000" b="0" i="0" u="none" strike="noStrike" kern="1200" cap="none" spc="0" normalizeH="0" noProof="0" dirty="0">
                <a:ln>
                  <a:noFill/>
                </a:ln>
                <a:solidFill>
                  <a:srgbClr val="3486C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Ожирение</a:t>
            </a:r>
          </a:p>
          <a:p>
            <a:pPr marL="1252538" marR="0" lvl="2" indent="-338138" algn="l" defTabSz="914400" rtl="0" eaLnBrk="1" fontAlgn="auto" latinLnBrk="0" hangingPunct="1">
              <a:lnSpc>
                <a:spcPct val="120000"/>
              </a:lnSpc>
              <a:spcAft>
                <a:spcPts val="600"/>
              </a:spcAft>
              <a:buClrTx/>
              <a:buSzPct val="75000"/>
              <a:buFontTx/>
              <a:buBlip>
                <a:blip r:embed="rId2"/>
              </a:buBlip>
              <a:tabLst/>
              <a:defRPr/>
            </a:pPr>
            <a:r>
              <a:rPr lang="ru" sz="2000" b="0" i="0" u="none" strike="noStrike" kern="1200" cap="none" spc="0" normalizeH="0" noProof="0" dirty="0">
                <a:ln>
                  <a:noFill/>
                </a:ln>
                <a:solidFill>
                  <a:srgbClr val="3486C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Недавно перенесенная хирургическая операция</a:t>
            </a:r>
          </a:p>
          <a:p>
            <a:pPr marL="1252538" lvl="2" indent="-338138" rtl="0">
              <a:lnSpc>
                <a:spcPct val="120000"/>
              </a:lnSpc>
              <a:spcAft>
                <a:spcPts val="600"/>
              </a:spcAft>
              <a:buSzPct val="75000"/>
              <a:buBlip>
                <a:blip r:embed="rId2"/>
              </a:buBlip>
              <a:defRPr/>
            </a:pPr>
            <a:r>
              <a:rPr lang="ru" sz="2000" b="0" i="0" u="none" strike="noStrike" kern="1200" cap="none" spc="0" normalizeH="0" noProof="0" dirty="0">
                <a:ln>
                  <a:noFill/>
                </a:ln>
                <a:solidFill>
                  <a:srgbClr val="3486C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Анемия</a:t>
            </a:r>
          </a:p>
          <a:p>
            <a:pPr marL="1252538" marR="0" lvl="2" indent="-338138" algn="l" defTabSz="914400" rtl="0" eaLnBrk="1" fontAlgn="auto" latinLnBrk="0" hangingPunct="1">
              <a:lnSpc>
                <a:spcPct val="120000"/>
              </a:lnSpc>
              <a:spcAft>
                <a:spcPts val="600"/>
              </a:spcAft>
              <a:buClrTx/>
              <a:buSzPct val="75000"/>
              <a:buFontTx/>
              <a:buBlip>
                <a:blip r:embed="rId2"/>
              </a:buBlip>
              <a:tabLst/>
              <a:defRPr/>
            </a:pPr>
            <a:r>
              <a:rPr lang="ru" sz="2000" b="0" i="0" u="none" strike="noStrike" kern="1200" cap="none" spc="0" normalizeH="0" noProof="0" dirty="0">
                <a:ln>
                  <a:noFill/>
                </a:ln>
                <a:solidFill>
                  <a:srgbClr val="3486C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Венозная тромбоэмболия в анамнезе</a:t>
            </a:r>
          </a:p>
          <a:p>
            <a:pPr marL="1252538" marR="0" lvl="2" indent="-338138" algn="l" defTabSz="914400" rtl="0" eaLnBrk="1" fontAlgn="auto" latinLnBrk="0" hangingPunct="1">
              <a:lnSpc>
                <a:spcPct val="120000"/>
              </a:lnSpc>
              <a:spcAft>
                <a:spcPts val="600"/>
              </a:spcAft>
              <a:buClrTx/>
              <a:buSzPct val="75000"/>
              <a:buFontTx/>
              <a:buBlip>
                <a:blip r:embed="rId2"/>
              </a:buBlip>
              <a:tabLst/>
              <a:defRPr/>
            </a:pPr>
            <a:r>
              <a:rPr lang="ru" sz="2000" b="0" i="0" u="none" strike="noStrike" kern="1200" cap="none" spc="0" normalizeH="0" noProof="0" dirty="0">
                <a:ln>
                  <a:noFill/>
                </a:ln>
                <a:solidFill>
                  <a:srgbClr val="3486C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Гормональная терапия</a:t>
            </a:r>
          </a:p>
          <a:p>
            <a:pPr marL="1252538" marR="0" lvl="2" indent="-338138" algn="l" defTabSz="914400" rtl="0" eaLnBrk="1" fontAlgn="auto" latinLnBrk="0" hangingPunct="1">
              <a:lnSpc>
                <a:spcPct val="120000"/>
              </a:lnSpc>
              <a:spcAft>
                <a:spcPts val="600"/>
              </a:spcAft>
              <a:buClrTx/>
              <a:buSzPct val="75000"/>
              <a:buFontTx/>
              <a:buBlip>
                <a:blip r:embed="rId2"/>
              </a:buBlip>
              <a:tabLst/>
              <a:defRPr/>
            </a:pPr>
            <a:r>
              <a:rPr lang="ru" sz="2000" b="0" i="0" u="none" strike="noStrike" kern="1200" cap="none" spc="0" normalizeH="0" noProof="0" dirty="0">
                <a:ln>
                  <a:noFill/>
                </a:ln>
                <a:solidFill>
                  <a:srgbClr val="3486C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Стероиды</a:t>
            </a:r>
          </a:p>
        </p:txBody>
      </p:sp>
    </p:spTree>
    <p:extLst>
      <p:ext uri="{BB962C8B-B14F-4D97-AF65-F5344CB8AC3E}">
        <p14:creationId xmlns:p14="http://schemas.microsoft.com/office/powerpoint/2010/main" val="295128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56"/>
    </mc:Choice>
    <mc:Fallback xmlns="">
      <p:transition spd="slow" advTm="488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DA5A54-24D2-8B47-AC62-8B6930B4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ВЗК и венозная тромбоэмболия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5033129-3094-4F9A-A395-F316DF3E81B9}"/>
              </a:ext>
            </a:extLst>
          </p:cNvPr>
          <p:cNvGrpSpPr/>
          <p:nvPr/>
        </p:nvGrpSpPr>
        <p:grpSpPr>
          <a:xfrm>
            <a:off x="416899" y="1557358"/>
            <a:ext cx="8429550" cy="1128090"/>
            <a:chOff x="416899" y="1557358"/>
            <a:chExt cx="8429550" cy="1128090"/>
          </a:xfrm>
        </p:grpSpPr>
        <p:sp>
          <p:nvSpPr>
            <p:cNvPr id="6" name="Segnaposto contenuto 2">
              <a:extLst>
                <a:ext uri="{FF2B5EF4-FFF2-40B4-BE49-F238E27FC236}">
                  <a16:creationId xmlns:a16="http://schemas.microsoft.com/office/drawing/2014/main" id="{EC7602F8-2347-4183-97F9-A385593349AC}"/>
                </a:ext>
              </a:extLst>
            </p:cNvPr>
            <p:cNvSpPr txBox="1">
              <a:spLocks/>
            </p:cNvSpPr>
            <p:nvPr/>
          </p:nvSpPr>
          <p:spPr>
            <a:xfrm>
              <a:off x="416899" y="1557358"/>
              <a:ext cx="8429550" cy="112809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tIns="72000" bIns="7200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95350" indent="0" rtl="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ru" sz="2600" b="1">
                  <a:solidFill>
                    <a:schemeClr val="bg1"/>
                  </a:solidFill>
                </a:rPr>
                <a:t>Профилактика венозной тромбоэмболии у пациентов с ВЗК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6F1EB03-2C46-4D5D-8FC3-EB751A3C74DD}"/>
                </a:ext>
              </a:extLst>
            </p:cNvPr>
            <p:cNvSpPr txBox="1"/>
            <p:nvPr/>
          </p:nvSpPr>
          <p:spPr>
            <a:xfrm>
              <a:off x="426569" y="1566983"/>
              <a:ext cx="65594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" sz="66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73059BB-8680-48CF-98CD-E50783725BA4}"/>
              </a:ext>
            </a:extLst>
          </p:cNvPr>
          <p:cNvGrpSpPr/>
          <p:nvPr/>
        </p:nvGrpSpPr>
        <p:grpSpPr>
          <a:xfrm>
            <a:off x="1408121" y="3140297"/>
            <a:ext cx="8207367" cy="1118043"/>
            <a:chOff x="1408121" y="3140297"/>
            <a:chExt cx="8207367" cy="1118043"/>
          </a:xfrm>
        </p:grpSpPr>
        <p:sp>
          <p:nvSpPr>
            <p:cNvPr id="7" name="Segnaposto contenuto 2">
              <a:extLst>
                <a:ext uri="{FF2B5EF4-FFF2-40B4-BE49-F238E27FC236}">
                  <a16:creationId xmlns:a16="http://schemas.microsoft.com/office/drawing/2014/main" id="{C047EFE3-16B9-4090-9D0F-83015E69D814}"/>
                </a:ext>
              </a:extLst>
            </p:cNvPr>
            <p:cNvSpPr txBox="1">
              <a:spLocks/>
            </p:cNvSpPr>
            <p:nvPr/>
          </p:nvSpPr>
          <p:spPr>
            <a:xfrm>
              <a:off x="1408121" y="3140297"/>
              <a:ext cx="8207367" cy="1041400"/>
            </a:xfrm>
            <a:prstGeom prst="rect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tIns="72000" bIns="7200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95350" indent="0" rtl="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ru" sz="2000" b="1" dirty="0">
                  <a:solidFill>
                    <a:schemeClr val="bg1"/>
                  </a:solidFill>
                </a:rPr>
                <a:t>Продолжительность антикоагулянтной терапии у пациентов с венозной тромбоэмболией и ВЗК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D68771-CE19-48C3-8B30-A494736A022D}"/>
                </a:ext>
              </a:extLst>
            </p:cNvPr>
            <p:cNvSpPr txBox="1"/>
            <p:nvPr/>
          </p:nvSpPr>
          <p:spPr>
            <a:xfrm>
              <a:off x="1416993" y="3150344"/>
              <a:ext cx="65594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" sz="66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2BB96F4-76CF-4E71-BF0D-BFAC346A9D55}"/>
              </a:ext>
            </a:extLst>
          </p:cNvPr>
          <p:cNvGrpSpPr/>
          <p:nvPr/>
        </p:nvGrpSpPr>
        <p:grpSpPr>
          <a:xfrm>
            <a:off x="2421638" y="4723237"/>
            <a:ext cx="8423297" cy="1128090"/>
            <a:chOff x="2421638" y="4723237"/>
            <a:chExt cx="8423297" cy="1128090"/>
          </a:xfrm>
        </p:grpSpPr>
        <p:sp>
          <p:nvSpPr>
            <p:cNvPr id="8" name="Segnaposto contenuto 2">
              <a:extLst>
                <a:ext uri="{FF2B5EF4-FFF2-40B4-BE49-F238E27FC236}">
                  <a16:creationId xmlns:a16="http://schemas.microsoft.com/office/drawing/2014/main" id="{C7D54449-0C20-4285-BA2E-9A2B45CB3C13}"/>
                </a:ext>
              </a:extLst>
            </p:cNvPr>
            <p:cNvSpPr txBox="1">
              <a:spLocks/>
            </p:cNvSpPr>
            <p:nvPr/>
          </p:nvSpPr>
          <p:spPr>
            <a:xfrm>
              <a:off x="2421638" y="4723237"/>
              <a:ext cx="8423297" cy="11280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tIns="72000" bIns="72000" rtlCol="0" anchor="ctr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895350" indent="0" rtl="0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r>
                <a:rPr lang="ru" sz="2600" b="1">
                  <a:solidFill>
                    <a:schemeClr val="bg1"/>
                  </a:solidFill>
                </a:rPr>
                <a:t>ВЗК и тромбоз висцеральных сосудов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EFA7C77-FC7F-4234-9FC5-7C30B6DB339D}"/>
                </a:ext>
              </a:extLst>
            </p:cNvPr>
            <p:cNvSpPr txBox="1"/>
            <p:nvPr/>
          </p:nvSpPr>
          <p:spPr>
            <a:xfrm>
              <a:off x="2425663" y="4733284"/>
              <a:ext cx="65594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ru" sz="6600" b="1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0A456BF1-9A3D-4B98-8B11-10FC66C73CAA}"/>
              </a:ext>
            </a:extLst>
          </p:cNvPr>
          <p:cNvSpPr txBox="1">
            <a:spLocks/>
          </p:cNvSpPr>
          <p:nvPr/>
        </p:nvSpPr>
        <p:spPr>
          <a:xfrm>
            <a:off x="5397500" y="6405544"/>
            <a:ext cx="6794500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ВЗК: воспалительные заболевания кишечника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78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07"/>
    </mc:Choice>
    <mc:Fallback xmlns="">
      <p:transition spd="slow" advTm="689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DA5A54-24D2-8B47-AC62-8B6930B4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/>
              <a:t>ВЗК и венозная тромбоэмболия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C5D67A-8509-4AB9-8D19-7470E9920C3A}"/>
              </a:ext>
            </a:extLst>
          </p:cNvPr>
          <p:cNvSpPr txBox="1">
            <a:spLocks/>
          </p:cNvSpPr>
          <p:nvPr/>
        </p:nvSpPr>
        <p:spPr>
          <a:xfrm>
            <a:off x="291223" y="2281290"/>
            <a:ext cx="11619078" cy="390269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800000" scaled="0"/>
          </a:gradFill>
        </p:spPr>
        <p:txBody>
          <a:bodyPr numCol="2" rtlCol="0" anchor="ctr"/>
          <a:lstStyle>
            <a:lvl1pPr marL="355600" indent="-355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Tx/>
              <a:buBlip>
                <a:blip r:embed="rId2"/>
              </a:buBlip>
              <a:defRPr sz="28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1pPr>
            <a:lvl2pPr marL="808038" indent="-350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24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20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3pPr>
            <a:lvl4pPr marL="1704975" indent="-3333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4pPr>
            <a:lvl5pPr marL="2147888" indent="-3190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en-GB" sz="24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0E5039DE-94BE-48D6-9FA5-2D01140ED3AB}"/>
              </a:ext>
            </a:extLst>
          </p:cNvPr>
          <p:cNvSpPr txBox="1">
            <a:spLocks/>
          </p:cNvSpPr>
          <p:nvPr/>
        </p:nvSpPr>
        <p:spPr>
          <a:xfrm>
            <a:off x="291223" y="3566900"/>
            <a:ext cx="11619078" cy="1807861"/>
          </a:xfrm>
          <a:prstGeom prst="rect">
            <a:avLst/>
          </a:prstGeom>
          <a:noFill/>
        </p:spPr>
        <p:txBody>
          <a:bodyPr numCol="2"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rtl="0">
              <a:lnSpc>
                <a:spcPct val="120000"/>
              </a:lnSpc>
              <a:buSzPct val="75000"/>
              <a:buBlip>
                <a:blip r:embed="rId2"/>
              </a:buBlip>
            </a:pPr>
            <a:r>
              <a:rPr lang="ru" sz="2200" dirty="0">
                <a:solidFill>
                  <a:schemeClr val="accent1"/>
                </a:solidFill>
              </a:rPr>
              <a:t>Госпитализированные пациенты с ВЗК — в группе повышенного риска венозной тромбоэмболии</a:t>
            </a:r>
            <a:r>
              <a:rPr lang="ru" sz="2200" baseline="30000" dirty="0">
                <a:solidFill>
                  <a:schemeClr val="accent1"/>
                </a:solidFill>
              </a:rPr>
              <a:t>1</a:t>
            </a:r>
          </a:p>
          <a:p>
            <a:pPr marL="358775" indent="-358775" rtl="0">
              <a:lnSpc>
                <a:spcPct val="120000"/>
              </a:lnSpc>
              <a:buSzPct val="75000"/>
              <a:buBlip>
                <a:blip r:embed="rId2"/>
              </a:buBlip>
            </a:pPr>
            <a:r>
              <a:rPr lang="ru" sz="2200" dirty="0">
                <a:solidFill>
                  <a:schemeClr val="accent1"/>
                </a:solidFill>
              </a:rPr>
              <a:t>У пациентов с активным кровотечением требуется применять механические методы профилактики</a:t>
            </a:r>
            <a:r>
              <a:rPr lang="ru" sz="2200" baseline="30000" dirty="0">
                <a:solidFill>
                  <a:schemeClr val="accent1"/>
                </a:solidFill>
              </a:rPr>
              <a:t>2</a:t>
            </a:r>
          </a:p>
          <a:p>
            <a:pPr marL="358775" indent="-358775" rtl="0">
              <a:lnSpc>
                <a:spcPct val="120000"/>
              </a:lnSpc>
              <a:buSzPct val="75000"/>
              <a:buBlip>
                <a:blip r:embed="rId2"/>
              </a:buBlip>
            </a:pPr>
            <a:r>
              <a:rPr lang="ru" sz="2200" dirty="0">
                <a:solidFill>
                  <a:schemeClr val="accent1"/>
                </a:solidFill>
              </a:rPr>
              <a:t>При болезни в активной фазе или наличии дополнительных факторов риска следует рассмотреть возможность проведения антикоагулянтной профилактики</a:t>
            </a:r>
            <a:r>
              <a:rPr lang="ru" sz="2200" baseline="300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5B5503BA-A96E-4175-9C07-B88F8D9AD121}"/>
              </a:ext>
            </a:extLst>
          </p:cNvPr>
          <p:cNvSpPr txBox="1">
            <a:spLocks/>
          </p:cNvSpPr>
          <p:nvPr/>
        </p:nvSpPr>
        <p:spPr>
          <a:xfrm>
            <a:off x="284922" y="1557358"/>
            <a:ext cx="11619078" cy="112809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bIns="7200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" sz="2600" b="1">
                <a:solidFill>
                  <a:schemeClr val="bg1"/>
                </a:solidFill>
              </a:rPr>
              <a:t>Профилактика венозной тромбоэмболии у пациентов с ВЗК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1A92B37B-3860-47AB-A9D7-233A19320105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AutoNum type="arabicPeriod"/>
            </a:pP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Дж. </a:t>
            </a:r>
            <a:r>
              <a:rPr lang="ru-RU" sz="10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Грейндж</a:t>
            </a: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соавторы, «Ланцет», 2010; 375(9715): 657-663.</a:t>
            </a:r>
          </a:p>
          <a:p>
            <a:pPr marL="228600" indent="-228600" rtl="0">
              <a:buAutoNum type="arabicPeriod"/>
            </a:pP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Х. Дж. </a:t>
            </a:r>
            <a:r>
              <a:rPr lang="ru-RU" sz="10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Шюнеманн</a:t>
            </a: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 соавторы, «</a:t>
            </a:r>
            <a:r>
              <a:rPr lang="ru-RU" sz="10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Advances</a:t>
            </a: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2018; 2(22): 3198-3225.</a:t>
            </a:r>
            <a:endParaRPr lang="ru" sz="1000" dirty="0">
              <a:solidFill>
                <a:srgbClr val="3486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C3C1897-2AFA-4299-B590-ECBAF6C68119}"/>
              </a:ext>
            </a:extLst>
          </p:cNvPr>
          <p:cNvSpPr txBox="1">
            <a:spLocks/>
          </p:cNvSpPr>
          <p:nvPr/>
        </p:nvSpPr>
        <p:spPr>
          <a:xfrm>
            <a:off x="5397500" y="6405544"/>
            <a:ext cx="6794500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ВЗК: воспалительные заболевания кишечника</a:t>
            </a:r>
          </a:p>
        </p:txBody>
      </p:sp>
    </p:spTree>
    <p:extLst>
      <p:ext uri="{BB962C8B-B14F-4D97-AF65-F5344CB8AC3E}">
        <p14:creationId xmlns:p14="http://schemas.microsoft.com/office/powerpoint/2010/main" val="371943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81"/>
    </mc:Choice>
    <mc:Fallback xmlns="">
      <p:transition spd="slow" advTm="3728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6584B5-9E2B-9044-9E32-15B3354B2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235" y="212848"/>
            <a:ext cx="10438381" cy="1041400"/>
          </a:xfrm>
        </p:spPr>
        <p:txBody>
          <a:bodyPr rtlCol="0">
            <a:normAutofit fontScale="90000"/>
          </a:bodyPr>
          <a:lstStyle/>
          <a:p>
            <a:pPr rtl="0"/>
            <a:r>
              <a:rPr lang="ru"/>
              <a:t>Профилактика госпитализированных пациентов с острой фазой болезни (включая пациентов с ВЗК)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B68D039-E2DB-8B41-8821-32C19567D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10285"/>
              </p:ext>
            </p:extLst>
          </p:nvPr>
        </p:nvGraphicFramePr>
        <p:xfrm>
          <a:off x="1918728" y="3147625"/>
          <a:ext cx="8375642" cy="2824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8342">
                  <a:extLst>
                    <a:ext uri="{9D8B030D-6E8A-4147-A177-3AD203B41FA5}">
                      <a16:colId xmlns:a16="http://schemas.microsoft.com/office/drawing/2014/main" val="325642109"/>
                    </a:ext>
                  </a:extLst>
                </a:gridCol>
                <a:gridCol w="1574651">
                  <a:extLst>
                    <a:ext uri="{9D8B030D-6E8A-4147-A177-3AD203B41FA5}">
                      <a16:colId xmlns:a16="http://schemas.microsoft.com/office/drawing/2014/main" val="815985156"/>
                    </a:ext>
                  </a:extLst>
                </a:gridCol>
                <a:gridCol w="2429461">
                  <a:extLst>
                    <a:ext uri="{9D8B030D-6E8A-4147-A177-3AD203B41FA5}">
                      <a16:colId xmlns:a16="http://schemas.microsoft.com/office/drawing/2014/main" val="1109489225"/>
                    </a:ext>
                  </a:extLst>
                </a:gridCol>
                <a:gridCol w="2533188">
                  <a:extLst>
                    <a:ext uri="{9D8B030D-6E8A-4147-A177-3AD203B41FA5}">
                      <a16:colId xmlns:a16="http://schemas.microsoft.com/office/drawing/2014/main" val="738517967"/>
                    </a:ext>
                  </a:extLst>
                </a:gridCol>
              </a:tblGrid>
              <a:tr h="279421">
                <a:tc rowSpan="2">
                  <a:txBody>
                    <a:bodyPr/>
                    <a:lstStyle/>
                    <a:p>
                      <a:pPr rtl="0"/>
                      <a:r>
                        <a:rPr lang="ru" sz="1100" b="1" dirty="0">
                          <a:solidFill>
                            <a:schemeClr val="bg1"/>
                          </a:solidFill>
                        </a:rPr>
                        <a:t>Исходы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ru" sz="1100" b="1" dirty="0">
                          <a:solidFill>
                            <a:schemeClr val="bg1"/>
                          </a:solidFill>
                        </a:rPr>
                        <a:t>Относительный эффект: </a:t>
                      </a:r>
                    </a:p>
                    <a:p>
                      <a:pPr algn="ctr" rtl="0"/>
                      <a:r>
                        <a:rPr lang="ru" sz="1100" b="1" dirty="0">
                          <a:solidFill>
                            <a:schemeClr val="bg1"/>
                          </a:solidFill>
                        </a:rPr>
                        <a:t>RR (95% CI)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" sz="1100" b="1">
                          <a:solidFill>
                            <a:schemeClr val="bg1"/>
                          </a:solidFill>
                        </a:rPr>
                        <a:t>Предполагаемый абсолютный эффект (95% CI)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809784"/>
                  </a:ext>
                </a:extLst>
              </a:tr>
              <a:tr h="333736">
                <a:tc vMerge="1">
                  <a:txBody>
                    <a:bodyPr/>
                    <a:lstStyle/>
                    <a:p>
                      <a:pPr rtl="0"/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 b="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Риск в отсутствие парентерального антикоагулянта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 b="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Различие рисков при применении парентерального антикоагулянта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30735"/>
                  </a:ext>
                </a:extLst>
              </a:tr>
              <a:tr h="502958">
                <a:tc>
                  <a:txBody>
                    <a:bodyPr/>
                    <a:lstStyle/>
                    <a:p>
                      <a:pPr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Летальность</a:t>
                      </a:r>
                    </a:p>
                  </a:txBody>
                  <a:tcPr marL="27432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0,97 </a:t>
                      </a:r>
                    </a:p>
                    <a:p>
                      <a:pPr algn="ctr" rtl="0"/>
                      <a:r>
                        <a:rPr lang="ru" sz="105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0,91 до 1,04)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69 </a:t>
                      </a:r>
                      <a:r>
                        <a:rPr lang="ru" sz="11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</a:t>
                      </a:r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1000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2 смерти меньше </a:t>
                      </a:r>
                      <a:r>
                        <a:rPr lang="ru" sz="1200" b="1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</a:t>
                      </a:r>
                      <a:r>
                        <a:rPr lang="ru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1000 </a:t>
                      </a:r>
                    </a:p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на 6 меньше до на 3 больше)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598946"/>
                  </a:ext>
                </a:extLst>
              </a:tr>
              <a:tr h="502958">
                <a:tc>
                  <a:txBody>
                    <a:bodyPr/>
                    <a:lstStyle/>
                    <a:p>
                      <a:pPr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ЛЭ</a:t>
                      </a:r>
                    </a:p>
                  </a:txBody>
                  <a:tcPr marL="27432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0,59</a:t>
                      </a:r>
                    </a:p>
                    <a:p>
                      <a:pPr algn="ctr" rtl="0"/>
                      <a:r>
                        <a:rPr lang="ru" sz="105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0,45 до 0,78) 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 </a:t>
                      </a:r>
                      <a:r>
                        <a:rPr lang="ru" sz="11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</a:t>
                      </a:r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1000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4 ЛЭ меньше </a:t>
                      </a:r>
                      <a:r>
                        <a:rPr lang="ru" sz="1200" b="1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</a:t>
                      </a:r>
                      <a:r>
                        <a:rPr lang="ru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1000</a:t>
                      </a:r>
                    </a:p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на 6 меньше до на 2 больше)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586795"/>
                  </a:ext>
                </a:extLst>
              </a:tr>
              <a:tr h="502958">
                <a:tc>
                  <a:txBody>
                    <a:bodyPr/>
                    <a:lstStyle/>
                    <a:p>
                      <a:pPr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Симптоматический проксимальный ТГВ</a:t>
                      </a:r>
                    </a:p>
                  </a:txBody>
                  <a:tcPr marL="27432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0,28</a:t>
                      </a:r>
                    </a:p>
                    <a:p>
                      <a:pPr algn="ctr" rtl="0"/>
                      <a:r>
                        <a:rPr lang="ru" sz="105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0,06 до 1,37)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 </a:t>
                      </a:r>
                      <a:r>
                        <a:rPr lang="ru" sz="11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</a:t>
                      </a:r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1000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3 ТГВ меньше </a:t>
                      </a:r>
                      <a:r>
                        <a:rPr lang="ru" sz="1200" b="1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</a:t>
                      </a:r>
                      <a:r>
                        <a:rPr lang="ru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1000</a:t>
                      </a:r>
                    </a:p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на 4 меньше до на 1 больше)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894961"/>
                  </a:ext>
                </a:extLst>
              </a:tr>
              <a:tr h="530900">
                <a:tc>
                  <a:txBody>
                    <a:bodyPr/>
                    <a:lstStyle/>
                    <a:p>
                      <a:pPr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Значимое кровотечение</a:t>
                      </a:r>
                    </a:p>
                  </a:txBody>
                  <a:tcPr marL="27432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4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1,48</a:t>
                      </a:r>
                    </a:p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0,81 до 2,71)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 </a:t>
                      </a:r>
                      <a:r>
                        <a:rPr lang="ru" sz="11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</a:t>
                      </a:r>
                      <a:r>
                        <a:rPr lang="ru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1000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3 кровотечения больше </a:t>
                      </a:r>
                      <a:r>
                        <a:rPr lang="ru" sz="1200" b="1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</a:t>
                      </a:r>
                      <a:r>
                        <a:rPr lang="ru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а 1000</a:t>
                      </a:r>
                    </a:p>
                    <a:p>
                      <a:pPr algn="ctr" rtl="0"/>
                      <a:r>
                        <a:rPr lang="ru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на 1 меньше до на 12 больше)</a:t>
                      </a: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336454"/>
                  </a:ext>
                </a:extLst>
              </a:tr>
            </a:tbl>
          </a:graphicData>
        </a:graphic>
      </p:graphicFrame>
      <p:sp>
        <p:nvSpPr>
          <p:cNvPr id="6" name="Rectangle 11">
            <a:extLst>
              <a:ext uri="{FF2B5EF4-FFF2-40B4-BE49-F238E27FC236}">
                <a16:creationId xmlns:a16="http://schemas.microsoft.com/office/drawing/2014/main" id="{E8570ECE-B28F-7E4E-BB4E-7DF4ACC6DA71}"/>
              </a:ext>
            </a:extLst>
          </p:cNvPr>
          <p:cNvSpPr/>
          <p:nvPr/>
        </p:nvSpPr>
        <p:spPr>
          <a:xfrm>
            <a:off x="1926528" y="4403763"/>
            <a:ext cx="8375643" cy="511628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sp>
        <p:nvSpPr>
          <p:cNvPr id="7" name="Title 8">
            <a:extLst>
              <a:ext uri="{FF2B5EF4-FFF2-40B4-BE49-F238E27FC236}">
                <a16:creationId xmlns:a16="http://schemas.microsoft.com/office/drawing/2014/main" id="{BEC861AF-E8D9-A54E-B1AC-A9D4997F7028}"/>
              </a:ext>
            </a:extLst>
          </p:cNvPr>
          <p:cNvSpPr txBox="1">
            <a:spLocks/>
          </p:cNvSpPr>
          <p:nvPr/>
        </p:nvSpPr>
        <p:spPr>
          <a:xfrm>
            <a:off x="419100" y="1453303"/>
            <a:ext cx="11496380" cy="4181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lnSpc>
                <a:spcPct val="100000"/>
              </a:lnSpc>
            </a:pPr>
            <a:r>
              <a:rPr lang="ru" sz="2000">
                <a:solidFill>
                  <a:schemeClr val="bg1"/>
                </a:solidFill>
              </a:rPr>
              <a:t>Руководство ASH 2018:  рекомендации</a:t>
            </a:r>
          </a:p>
        </p:txBody>
      </p:sp>
      <p:sp>
        <p:nvSpPr>
          <p:cNvPr id="8" name="Content Placeholder 12">
            <a:extLst>
              <a:ext uri="{FF2B5EF4-FFF2-40B4-BE49-F238E27FC236}">
                <a16:creationId xmlns:a16="http://schemas.microsoft.com/office/drawing/2014/main" id="{0D12590A-CA1D-4E41-AC48-ADD456E8F451}"/>
              </a:ext>
            </a:extLst>
          </p:cNvPr>
          <p:cNvSpPr txBox="1">
            <a:spLocks/>
          </p:cNvSpPr>
          <p:nvPr/>
        </p:nvSpPr>
        <p:spPr>
          <a:xfrm>
            <a:off x="419099" y="1886604"/>
            <a:ext cx="11496379" cy="939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Применение </a:t>
            </a:r>
            <a:r>
              <a:rPr lang="ru" sz="1600" b="1" u="sng">
                <a:solidFill>
                  <a:schemeClr val="tx1">
                    <a:lumMod val="50000"/>
                    <a:lumOff val="50000"/>
                  </a:schemeClr>
                </a:solidFill>
              </a:rPr>
              <a:t>НФГ, НМГ или фондапаринукса более предпочтительно,</a:t>
            </a:r>
            <a:r>
              <a:rPr lang="ru" sz="1600" b="1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чем неприменение парентерального антикоагулянта </a:t>
            </a:r>
            <a:r>
              <a:rPr lang="ru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(условная рекомендация, низкая обоснованность)*</a:t>
            </a:r>
          </a:p>
          <a:p>
            <a:pPr rtl="0"/>
            <a:r>
              <a:rPr lang="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Применение </a:t>
            </a:r>
            <a:r>
              <a:rPr lang="ru" sz="1600" b="1" u="sng">
                <a:solidFill>
                  <a:schemeClr val="tx1">
                    <a:lumMod val="50000"/>
                    <a:lumOff val="50000"/>
                  </a:schemeClr>
                </a:solidFill>
              </a:rPr>
              <a:t>НМГ</a:t>
            </a:r>
            <a:r>
              <a:rPr lang="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(низкая обоснованность) </a:t>
            </a:r>
            <a:r>
              <a:rPr lang="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или </a:t>
            </a:r>
            <a:r>
              <a:rPr lang="ru" sz="1600" b="1" u="sng">
                <a:solidFill>
                  <a:schemeClr val="tx1">
                    <a:lumMod val="50000"/>
                    <a:lumOff val="50000"/>
                  </a:schemeClr>
                </a:solidFill>
              </a:rPr>
              <a:t>фондапаринукса</a:t>
            </a:r>
            <a:r>
              <a:rPr lang="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(очень низкая обоснованность) </a:t>
            </a:r>
            <a:r>
              <a:rPr lang="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более предпочтительно чем применение </a:t>
            </a:r>
            <a:r>
              <a:rPr lang="ru" sz="1600" b="1" u="sng">
                <a:solidFill>
                  <a:schemeClr val="tx1">
                    <a:lumMod val="50000"/>
                    <a:lumOff val="50000"/>
                  </a:schemeClr>
                </a:solidFill>
              </a:rPr>
              <a:t>НФГ</a:t>
            </a:r>
            <a:r>
              <a:rPr lang="ru" sz="160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(условная рекомендация)*</a:t>
            </a:r>
          </a:p>
        </p:txBody>
      </p:sp>
      <p:sp>
        <p:nvSpPr>
          <p:cNvPr id="9" name="Oval 18">
            <a:extLst>
              <a:ext uri="{FF2B5EF4-FFF2-40B4-BE49-F238E27FC236}">
                <a16:creationId xmlns:a16="http://schemas.microsoft.com/office/drawing/2014/main" id="{F8B574E3-2874-9548-A22B-B517E9FCFBFF}"/>
              </a:ext>
            </a:extLst>
          </p:cNvPr>
          <p:cNvSpPr/>
          <p:nvPr/>
        </p:nvSpPr>
        <p:spPr>
          <a:xfrm>
            <a:off x="1971733" y="4055874"/>
            <a:ext cx="158294" cy="158294"/>
          </a:xfrm>
          <a:prstGeom prst="ellipse">
            <a:avLst/>
          </a:prstGeom>
          <a:solidFill>
            <a:srgbClr val="E43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/>
              <a:t> </a:t>
            </a:r>
          </a:p>
        </p:txBody>
      </p:sp>
      <p:sp>
        <p:nvSpPr>
          <p:cNvPr id="10" name="Oval 19">
            <a:extLst>
              <a:ext uri="{FF2B5EF4-FFF2-40B4-BE49-F238E27FC236}">
                <a16:creationId xmlns:a16="http://schemas.microsoft.com/office/drawing/2014/main" id="{8C794A7E-34D6-3947-9E2F-278FECAEB272}"/>
              </a:ext>
            </a:extLst>
          </p:cNvPr>
          <p:cNvSpPr/>
          <p:nvPr/>
        </p:nvSpPr>
        <p:spPr>
          <a:xfrm>
            <a:off x="1971733" y="4535466"/>
            <a:ext cx="158294" cy="158294"/>
          </a:xfrm>
          <a:prstGeom prst="ellipse">
            <a:avLst/>
          </a:prstGeom>
          <a:solidFill>
            <a:srgbClr val="FA9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/>
              <a:t> </a:t>
            </a:r>
          </a:p>
        </p:txBody>
      </p:sp>
      <p:sp>
        <p:nvSpPr>
          <p:cNvPr id="11" name="Oval 21">
            <a:extLst>
              <a:ext uri="{FF2B5EF4-FFF2-40B4-BE49-F238E27FC236}">
                <a16:creationId xmlns:a16="http://schemas.microsoft.com/office/drawing/2014/main" id="{8D30B4A9-8E46-2B44-A106-9EC82194D51E}"/>
              </a:ext>
            </a:extLst>
          </p:cNvPr>
          <p:cNvSpPr/>
          <p:nvPr/>
        </p:nvSpPr>
        <p:spPr>
          <a:xfrm>
            <a:off x="1971733" y="5056926"/>
            <a:ext cx="158294" cy="158294"/>
          </a:xfrm>
          <a:prstGeom prst="ellipse">
            <a:avLst/>
          </a:prstGeom>
          <a:solidFill>
            <a:srgbClr val="FA9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/>
              <a:t> </a:t>
            </a:r>
          </a:p>
        </p:txBody>
      </p:sp>
      <p:sp>
        <p:nvSpPr>
          <p:cNvPr id="12" name="Oval 22">
            <a:extLst>
              <a:ext uri="{FF2B5EF4-FFF2-40B4-BE49-F238E27FC236}">
                <a16:creationId xmlns:a16="http://schemas.microsoft.com/office/drawing/2014/main" id="{400AA97B-A74E-2746-A98F-2BE30B7B79A0}"/>
              </a:ext>
            </a:extLst>
          </p:cNvPr>
          <p:cNvSpPr/>
          <p:nvPr/>
        </p:nvSpPr>
        <p:spPr>
          <a:xfrm>
            <a:off x="1971733" y="5561780"/>
            <a:ext cx="158294" cy="158294"/>
          </a:xfrm>
          <a:prstGeom prst="ellipse">
            <a:avLst/>
          </a:prstGeom>
          <a:solidFill>
            <a:srgbClr val="E43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/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0CD0FAD-9D71-48CB-B79F-259AC7646376}"/>
              </a:ext>
            </a:extLst>
          </p:cNvPr>
          <p:cNvGrpSpPr/>
          <p:nvPr/>
        </p:nvGrpSpPr>
        <p:grpSpPr>
          <a:xfrm>
            <a:off x="97404" y="6000680"/>
            <a:ext cx="4988945" cy="261610"/>
            <a:chOff x="7565457" y="6412451"/>
            <a:chExt cx="4988945" cy="261610"/>
          </a:xfrm>
        </p:grpSpPr>
        <p:sp>
          <p:nvSpPr>
            <p:cNvPr id="17" name="TextBox 14">
              <a:extLst>
                <a:ext uri="{FF2B5EF4-FFF2-40B4-BE49-F238E27FC236}">
                  <a16:creationId xmlns:a16="http://schemas.microsoft.com/office/drawing/2014/main" id="{A71D17CB-70BE-4301-91A7-2673F86DFB3C}"/>
                </a:ext>
              </a:extLst>
            </p:cNvPr>
            <p:cNvSpPr txBox="1"/>
            <p:nvPr/>
          </p:nvSpPr>
          <p:spPr>
            <a:xfrm>
              <a:off x="7565457" y="6412451"/>
              <a:ext cx="49889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Качество доказательств (GRADE): Низкое        Среднее       Высокое </a:t>
              </a:r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3F81825E-C144-4C90-8B5F-AFBD4F4DB756}"/>
                </a:ext>
              </a:extLst>
            </p:cNvPr>
            <p:cNvSpPr/>
            <p:nvPr/>
          </p:nvSpPr>
          <p:spPr>
            <a:xfrm>
              <a:off x="10439287" y="6470512"/>
              <a:ext cx="158294" cy="158294"/>
            </a:xfrm>
            <a:prstGeom prst="ellipse">
              <a:avLst/>
            </a:prstGeom>
            <a:solidFill>
              <a:srgbClr val="E43E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/>
            </a:p>
          </p:txBody>
        </p:sp>
        <p:sp>
          <p:nvSpPr>
            <p:cNvPr id="19" name="Oval 16">
              <a:extLst>
                <a:ext uri="{FF2B5EF4-FFF2-40B4-BE49-F238E27FC236}">
                  <a16:creationId xmlns:a16="http://schemas.microsoft.com/office/drawing/2014/main" id="{EFFDDC30-1859-47F0-814C-98AB1F5D8BB3}"/>
                </a:ext>
              </a:extLst>
            </p:cNvPr>
            <p:cNvSpPr/>
            <p:nvPr/>
          </p:nvSpPr>
          <p:spPr>
            <a:xfrm>
              <a:off x="11348569" y="6471803"/>
              <a:ext cx="158294" cy="158294"/>
            </a:xfrm>
            <a:prstGeom prst="ellipse">
              <a:avLst/>
            </a:prstGeom>
            <a:solidFill>
              <a:srgbClr val="F99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/>
            </a:p>
          </p:txBody>
        </p:sp>
        <p:sp>
          <p:nvSpPr>
            <p:cNvPr id="20" name="Oval 17">
              <a:extLst>
                <a:ext uri="{FF2B5EF4-FFF2-40B4-BE49-F238E27FC236}">
                  <a16:creationId xmlns:a16="http://schemas.microsoft.com/office/drawing/2014/main" id="{04235F44-2CCA-462B-855C-A47B9E6FB448}"/>
                </a:ext>
              </a:extLst>
            </p:cNvPr>
            <p:cNvSpPr/>
            <p:nvPr/>
          </p:nvSpPr>
          <p:spPr>
            <a:xfrm>
              <a:off x="12178704" y="6471803"/>
              <a:ext cx="158294" cy="158294"/>
            </a:xfrm>
            <a:prstGeom prst="ellipse">
              <a:avLst/>
            </a:prstGeom>
            <a:solidFill>
              <a:srgbClr val="91A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/>
            </a:p>
          </p:txBody>
        </p:sp>
      </p:grpSp>
      <p:sp>
        <p:nvSpPr>
          <p:cNvPr id="21" name="TextBox 8">
            <a:extLst>
              <a:ext uri="{FF2B5EF4-FFF2-40B4-BE49-F238E27FC236}">
                <a16:creationId xmlns:a16="http://schemas.microsoft.com/office/drawing/2014/main" id="{6F6CDB94-30AE-4B37-950A-D78154D686F7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AutoNum type="arabicPeriod"/>
            </a:pP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Х. Дж. </a:t>
            </a:r>
            <a:r>
              <a:rPr lang="ru-RU" sz="10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Шюнеманн</a:t>
            </a: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 соавторы, «</a:t>
            </a:r>
            <a:r>
              <a:rPr lang="ru-RU" sz="10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Advances</a:t>
            </a:r>
            <a:r>
              <a:rPr lang="ru-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2018; 2(22): 3198-3225</a:t>
            </a: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sz="1000" dirty="0">
              <a:solidFill>
                <a:srgbClr val="3486C5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CCA13D-F661-48B8-9299-59257488696D}"/>
              </a:ext>
            </a:extLst>
          </p:cNvPr>
          <p:cNvSpPr txBox="1"/>
          <p:nvPr/>
        </p:nvSpPr>
        <p:spPr>
          <a:xfrm>
            <a:off x="1918728" y="2797100"/>
            <a:ext cx="8375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" sz="1600" b="0" i="0" u="none" strike="noStrike" kern="1200" cap="none" spc="0" normalizeH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Сравнение</a:t>
            </a:r>
            <a:r>
              <a:rPr lang="ru" sz="1600" b="1" i="0" u="none" strike="noStrike" kern="1200" cap="none" spc="0" normalizeH="0" noProof="0">
                <a:ln>
                  <a:noFill/>
                </a:ln>
                <a:solidFill>
                  <a:srgbClr val="91AF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применения</a:t>
            </a:r>
            <a:r>
              <a:rPr lang="ru" sz="1600" b="0" i="0" u="none" strike="noStrike" kern="1200" cap="none" spc="0" normalizeH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и</a:t>
            </a:r>
            <a:r>
              <a:rPr lang="ru" sz="1600" b="1" i="0" u="none" strike="noStrike" kern="1200" cap="none" spc="0" normalizeH="0" noProof="0">
                <a:ln>
                  <a:noFill/>
                </a:ln>
                <a:solidFill>
                  <a:srgbClr val="91AF6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неприменения парентерального антикоагулянта</a:t>
            </a:r>
            <a:r>
              <a:rPr lang="ru" sz="16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  <a:endParaRPr kumimoji="0" lang="en-GB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4F1CCE-C8F5-41DC-AB52-CD13B2E2C5D5}"/>
              </a:ext>
            </a:extLst>
          </p:cNvPr>
          <p:cNvSpPr txBox="1"/>
          <p:nvPr/>
        </p:nvSpPr>
        <p:spPr>
          <a:xfrm>
            <a:off x="7520446" y="6038724"/>
            <a:ext cx="24913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*пациенты с болезнью в активной фазе и критически больные пациенты 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FCBF3BD9-013A-4198-AE1A-695303911540}"/>
              </a:ext>
            </a:extLst>
          </p:cNvPr>
          <p:cNvSpPr txBox="1">
            <a:spLocks/>
          </p:cNvSpPr>
          <p:nvPr/>
        </p:nvSpPr>
        <p:spPr>
          <a:xfrm>
            <a:off x="4471986" y="6290866"/>
            <a:ext cx="7677150" cy="593254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900" dirty="0">
                <a:solidFill>
                  <a:srgbClr val="3486C5"/>
                </a:solidFill>
              </a:rPr>
              <a:t>CI - доверительный интервал; ТГВ - тромбоз глубоких вен; GRADE -  рабочая группа по разработке, оценке и экспертизе степени обоснованности клинических рекомендаций; ВЗК: воспалительные заболевания кишечника; НМГ - низкомолекулярный гепарин; 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900" dirty="0">
                <a:solidFill>
                  <a:srgbClr val="3486C5"/>
                </a:solidFill>
              </a:rPr>
              <a:t>ЛЭ - легочная эмболия; RR - относительный риск; НФГ - нефракционированный гепарин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0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82"/>
    </mc:Choice>
    <mc:Fallback xmlns="">
      <p:transition spd="slow" advTm="381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1">
            <a:extLst>
              <a:ext uri="{FF2B5EF4-FFF2-40B4-BE49-F238E27FC236}">
                <a16:creationId xmlns:a16="http://schemas.microsoft.com/office/drawing/2014/main" id="{C2756A42-3240-814D-B222-6764E8FC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" sz="3200"/>
              <a:t>…с противопоказаниями к антикоагуляции</a:t>
            </a:r>
          </a:p>
        </p:txBody>
      </p:sp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CB987E82-EF43-404D-9122-0DA563F1B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710744"/>
              </p:ext>
            </p:extLst>
          </p:nvPr>
        </p:nvGraphicFramePr>
        <p:xfrm>
          <a:off x="1921163" y="3148856"/>
          <a:ext cx="8360786" cy="2619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093">
                  <a:extLst>
                    <a:ext uri="{9D8B030D-6E8A-4147-A177-3AD203B41FA5}">
                      <a16:colId xmlns:a16="http://schemas.microsoft.com/office/drawing/2014/main" val="325642109"/>
                    </a:ext>
                  </a:extLst>
                </a:gridCol>
                <a:gridCol w="1567519">
                  <a:extLst>
                    <a:ext uri="{9D8B030D-6E8A-4147-A177-3AD203B41FA5}">
                      <a16:colId xmlns:a16="http://schemas.microsoft.com/office/drawing/2014/main" val="815985156"/>
                    </a:ext>
                  </a:extLst>
                </a:gridCol>
                <a:gridCol w="2418459">
                  <a:extLst>
                    <a:ext uri="{9D8B030D-6E8A-4147-A177-3AD203B41FA5}">
                      <a16:colId xmlns:a16="http://schemas.microsoft.com/office/drawing/2014/main" val="1109489225"/>
                    </a:ext>
                  </a:extLst>
                </a:gridCol>
                <a:gridCol w="2521715">
                  <a:extLst>
                    <a:ext uri="{9D8B030D-6E8A-4147-A177-3AD203B41FA5}">
                      <a16:colId xmlns:a16="http://schemas.microsoft.com/office/drawing/2014/main" val="738517967"/>
                    </a:ext>
                  </a:extLst>
                </a:gridCol>
              </a:tblGrid>
              <a:tr h="366288">
                <a:tc rowSpan="2">
                  <a:txBody>
                    <a:bodyPr/>
                    <a:lstStyle/>
                    <a:p>
                      <a:pPr rtl="0"/>
                      <a:r>
                        <a:rPr lang="ru" sz="1100" b="1" dirty="0">
                          <a:solidFill>
                            <a:schemeClr val="bg1"/>
                          </a:solidFill>
                        </a:rPr>
                        <a:t>Исходы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ru" sz="1100" b="1">
                          <a:solidFill>
                            <a:schemeClr val="bg1"/>
                          </a:solidFill>
                        </a:rPr>
                        <a:t>Относительный эффект: </a:t>
                      </a:r>
                    </a:p>
                    <a:p>
                      <a:pPr algn="ctr" rtl="0"/>
                      <a:r>
                        <a:rPr lang="ru" sz="1100" b="1">
                          <a:solidFill>
                            <a:schemeClr val="bg1"/>
                          </a:solidFill>
                        </a:rPr>
                        <a:t>RR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" sz="1100" b="1">
                          <a:solidFill>
                            <a:schemeClr val="bg1"/>
                          </a:solidFill>
                        </a:rPr>
                        <a:t>Предполагаемый абсолютный эффект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/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8097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0"/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0"/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 b="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Риск при ношении компрессионных чулок с градуированной компрессией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 b="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Различие рисков при пневматической компрессии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307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Летальность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4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3,43</a:t>
                      </a:r>
                      <a:endParaRPr lang="en-CA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 rtl="0"/>
                      <a:r>
                        <a:rPr lang="ru" sz="105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0,15 до 79,74)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 </a:t>
                      </a:r>
                      <a:r>
                        <a:rPr lang="ru" sz="11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</a:t>
                      </a:r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0 смертей меньше </a:t>
                      </a:r>
                      <a:r>
                        <a:rPr lang="ru" sz="1100" b="1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</a:t>
                      </a:r>
                      <a:r>
                        <a:rPr lang="ru" sz="11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1000</a:t>
                      </a:r>
                    </a:p>
                    <a:p>
                      <a:pPr algn="ctr" rtl="0"/>
                      <a:r>
                        <a:rPr lang="ru" sz="105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на 0 меньше до на 0 больше)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11789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ЛЭ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4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0,38</a:t>
                      </a:r>
                      <a:endParaRPr lang="en-CA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 rtl="0"/>
                      <a:r>
                        <a:rPr lang="ru" sz="105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0,02 до 8,86)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43 </a:t>
                      </a:r>
                      <a:r>
                        <a:rPr lang="ru" sz="11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</a:t>
                      </a:r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27 ЛЭ меньше </a:t>
                      </a:r>
                      <a:r>
                        <a:rPr lang="ru" sz="1100" b="1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</a:t>
                      </a:r>
                      <a:r>
                        <a:rPr lang="ru" sz="11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1000</a:t>
                      </a:r>
                    </a:p>
                    <a:p>
                      <a:pPr algn="ctr" rtl="0"/>
                      <a:r>
                        <a:rPr lang="ru" sz="105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на 43 меньше до на 342 больше)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58679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Симптоматический проксимальный ТГВ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4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0,16</a:t>
                      </a:r>
                    </a:p>
                    <a:p>
                      <a:pPr algn="ctr" rtl="0"/>
                      <a:r>
                        <a:rPr lang="ru" sz="105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0,01 до 2,98)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130 </a:t>
                      </a:r>
                      <a:r>
                        <a:rPr lang="ru" sz="11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</a:t>
                      </a:r>
                      <a:r>
                        <a:rPr lang="ru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110 ТГВ меньше </a:t>
                      </a:r>
                      <a:r>
                        <a:rPr lang="ru" sz="1100" b="1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на </a:t>
                      </a:r>
                      <a:r>
                        <a:rPr lang="ru" sz="11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1000</a:t>
                      </a:r>
                    </a:p>
                    <a:p>
                      <a:pPr algn="ctr" rtl="0"/>
                      <a:r>
                        <a:rPr lang="ru" sz="105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(от на 129 меньше до на 258 больше)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894961"/>
                  </a:ext>
                </a:extLst>
              </a:tr>
            </a:tbl>
          </a:graphicData>
        </a:graphic>
      </p:graphicFrame>
      <p:sp>
        <p:nvSpPr>
          <p:cNvPr id="19" name="Oval 16">
            <a:extLst>
              <a:ext uri="{FF2B5EF4-FFF2-40B4-BE49-F238E27FC236}">
                <a16:creationId xmlns:a16="http://schemas.microsoft.com/office/drawing/2014/main" id="{E9636960-0A84-D24F-8A3B-D3F761F86B5D}"/>
              </a:ext>
            </a:extLst>
          </p:cNvPr>
          <p:cNvSpPr/>
          <p:nvPr/>
        </p:nvSpPr>
        <p:spPr>
          <a:xfrm>
            <a:off x="1971072" y="4226986"/>
            <a:ext cx="158294" cy="158294"/>
          </a:xfrm>
          <a:prstGeom prst="ellipse">
            <a:avLst/>
          </a:prstGeom>
          <a:solidFill>
            <a:srgbClr val="E43D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/>
              <a:t> </a:t>
            </a:r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15AB8AE5-165E-0645-BE57-ADE159C4BA98}"/>
              </a:ext>
            </a:extLst>
          </p:cNvPr>
          <p:cNvSpPr/>
          <p:nvPr/>
        </p:nvSpPr>
        <p:spPr>
          <a:xfrm>
            <a:off x="1971072" y="4783761"/>
            <a:ext cx="158294" cy="158294"/>
          </a:xfrm>
          <a:prstGeom prst="ellipse">
            <a:avLst/>
          </a:prstGeom>
          <a:solidFill>
            <a:srgbClr val="E43D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/>
              <a:t> </a:t>
            </a:r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5135824C-A789-D047-A780-DE6CE3A0881F}"/>
              </a:ext>
            </a:extLst>
          </p:cNvPr>
          <p:cNvSpPr/>
          <p:nvPr/>
        </p:nvSpPr>
        <p:spPr>
          <a:xfrm>
            <a:off x="1971072" y="5340829"/>
            <a:ext cx="158294" cy="158294"/>
          </a:xfrm>
          <a:prstGeom prst="ellipse">
            <a:avLst/>
          </a:prstGeom>
          <a:solidFill>
            <a:srgbClr val="E43D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/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B8DCA6-3381-47A3-978F-D105CEA4848B}"/>
              </a:ext>
            </a:extLst>
          </p:cNvPr>
          <p:cNvSpPr txBox="1"/>
          <p:nvPr/>
        </p:nvSpPr>
        <p:spPr>
          <a:xfrm>
            <a:off x="1921163" y="2581172"/>
            <a:ext cx="8322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rtl="0">
              <a:buNone/>
            </a:pPr>
            <a:r>
              <a:rPr lang="en" sz="16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Пневматические компрессионные устройства</a:t>
            </a:r>
            <a:r>
              <a:rPr lang="ru" sz="1600" b="1" dirty="0">
                <a:solidFill>
                  <a:srgbClr val="91AF61"/>
                </a:solidFill>
              </a:rPr>
              <a:t> </a:t>
            </a:r>
            <a:r>
              <a:rPr lang="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сравнении </a:t>
            </a:r>
            <a:r>
              <a:rPr lang="ru" sz="1600" b="1" dirty="0">
                <a:solidFill>
                  <a:srgbClr val="91AF61"/>
                </a:solidFill>
              </a:rPr>
              <a:t>с </a:t>
            </a:r>
            <a:r>
              <a:rPr lang="en" sz="16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чулками с градуированной компрессией</a:t>
            </a:r>
            <a:r>
              <a:rPr lang="ru" sz="1600" dirty="0"/>
              <a:t>:</a:t>
            </a:r>
            <a:r>
              <a:rPr lang="ru" sz="1600" baseline="30000" dirty="0"/>
              <a:t>1,2</a:t>
            </a:r>
          </a:p>
        </p:txBody>
      </p:sp>
      <p:sp>
        <p:nvSpPr>
          <p:cNvPr id="31" name="Title 8">
            <a:extLst>
              <a:ext uri="{FF2B5EF4-FFF2-40B4-BE49-F238E27FC236}">
                <a16:creationId xmlns:a16="http://schemas.microsoft.com/office/drawing/2014/main" id="{312D5E62-324C-48A9-90F7-CF7C43F9E767}"/>
              </a:ext>
            </a:extLst>
          </p:cNvPr>
          <p:cNvSpPr txBox="1">
            <a:spLocks/>
          </p:cNvSpPr>
          <p:nvPr/>
        </p:nvSpPr>
        <p:spPr>
          <a:xfrm>
            <a:off x="419100" y="1453303"/>
            <a:ext cx="11496380" cy="4181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lnSpc>
                <a:spcPct val="100000"/>
              </a:lnSpc>
            </a:pPr>
            <a:r>
              <a:rPr sz="2800" dirty="0" err="1"/>
              <a:t>Руководство</a:t>
            </a:r>
            <a:r>
              <a:rPr sz="2800" dirty="0"/>
              <a:t> ASH 2018:  </a:t>
            </a:r>
            <a:r>
              <a:rPr sz="2800" dirty="0" err="1"/>
              <a:t>Рекомендация</a:t>
            </a:r>
            <a:r>
              <a:rPr lang="ru" sz="2800" baseline="30000" dirty="0"/>
              <a:t>1</a:t>
            </a:r>
            <a:endParaRPr sz="28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82E5764-B6DD-4FD7-84B4-797C412ADC86}"/>
              </a:ext>
            </a:extLst>
          </p:cNvPr>
          <p:cNvGrpSpPr/>
          <p:nvPr/>
        </p:nvGrpSpPr>
        <p:grpSpPr>
          <a:xfrm>
            <a:off x="73888" y="5961869"/>
            <a:ext cx="5355362" cy="276999"/>
            <a:chOff x="7565458" y="6412451"/>
            <a:chExt cx="5355362" cy="276999"/>
          </a:xfrm>
        </p:grpSpPr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E84A8E3D-1106-48E5-9C55-C73844C16AB3}"/>
                </a:ext>
              </a:extLst>
            </p:cNvPr>
            <p:cNvSpPr txBox="1"/>
            <p:nvPr/>
          </p:nvSpPr>
          <p:spPr>
            <a:xfrm>
              <a:off x="7565458" y="6412451"/>
              <a:ext cx="53553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ru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Качество доказательств (GRADE): Низкое        Среднее       Высокое </a:t>
              </a:r>
            </a:p>
          </p:txBody>
        </p:sp>
        <p:sp>
          <p:nvSpPr>
            <p:cNvPr id="18" name="Oval 15">
              <a:extLst>
                <a:ext uri="{FF2B5EF4-FFF2-40B4-BE49-F238E27FC236}">
                  <a16:creationId xmlns:a16="http://schemas.microsoft.com/office/drawing/2014/main" id="{35DE3DC9-7283-469B-A81D-C81BEF4AA30B}"/>
                </a:ext>
              </a:extLst>
            </p:cNvPr>
            <p:cNvSpPr/>
            <p:nvPr/>
          </p:nvSpPr>
          <p:spPr>
            <a:xfrm>
              <a:off x="10726610" y="6471803"/>
              <a:ext cx="158294" cy="158294"/>
            </a:xfrm>
            <a:prstGeom prst="ellipse">
              <a:avLst/>
            </a:prstGeom>
            <a:solidFill>
              <a:srgbClr val="E43E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/>
            </a:p>
          </p:txBody>
        </p:sp>
        <p:sp>
          <p:nvSpPr>
            <p:cNvPr id="30" name="Oval 16">
              <a:extLst>
                <a:ext uri="{FF2B5EF4-FFF2-40B4-BE49-F238E27FC236}">
                  <a16:creationId xmlns:a16="http://schemas.microsoft.com/office/drawing/2014/main" id="{BE69A3D4-6A8E-491C-961B-CB78BB3E4BB9}"/>
                </a:ext>
              </a:extLst>
            </p:cNvPr>
            <p:cNvSpPr/>
            <p:nvPr/>
          </p:nvSpPr>
          <p:spPr>
            <a:xfrm>
              <a:off x="11694510" y="6471803"/>
              <a:ext cx="158294" cy="158294"/>
            </a:xfrm>
            <a:prstGeom prst="ellipse">
              <a:avLst/>
            </a:prstGeom>
            <a:solidFill>
              <a:srgbClr val="F99D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/>
            </a:p>
          </p:txBody>
        </p:sp>
        <p:sp>
          <p:nvSpPr>
            <p:cNvPr id="32" name="Oval 17">
              <a:extLst>
                <a:ext uri="{FF2B5EF4-FFF2-40B4-BE49-F238E27FC236}">
                  <a16:creationId xmlns:a16="http://schemas.microsoft.com/office/drawing/2014/main" id="{8A7BDD71-F969-46A4-B219-0A7285C91F2B}"/>
                </a:ext>
              </a:extLst>
            </p:cNvPr>
            <p:cNvSpPr/>
            <p:nvPr/>
          </p:nvSpPr>
          <p:spPr>
            <a:xfrm>
              <a:off x="12606771" y="6471803"/>
              <a:ext cx="158294" cy="158294"/>
            </a:xfrm>
            <a:prstGeom prst="ellipse">
              <a:avLst/>
            </a:prstGeom>
            <a:solidFill>
              <a:srgbClr val="91A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/>
            </a:p>
          </p:txBody>
        </p:sp>
      </p:grpSp>
      <p:sp>
        <p:nvSpPr>
          <p:cNvPr id="34" name="Content Placeholder 12">
            <a:extLst>
              <a:ext uri="{FF2B5EF4-FFF2-40B4-BE49-F238E27FC236}">
                <a16:creationId xmlns:a16="http://schemas.microsoft.com/office/drawing/2014/main" id="{81A0BE3E-1BB3-4DCC-BDBB-CD11572A6EC9}"/>
              </a:ext>
            </a:extLst>
          </p:cNvPr>
          <p:cNvSpPr txBox="1">
            <a:spLocks/>
          </p:cNvSpPr>
          <p:nvPr/>
        </p:nvSpPr>
        <p:spPr>
          <a:xfrm>
            <a:off x="419099" y="1886604"/>
            <a:ext cx="11496379" cy="939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  <a:defRPr/>
            </a:pPr>
            <a:r>
              <a:rPr lang="ru" sz="1600" b="1" i="0" u="sng" strike="noStrike" kern="1200" cap="none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Пневматические компрессионные устройства или чулки с градуированной компрессией</a:t>
            </a:r>
            <a:r>
              <a:rPr lang="ru" sz="16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для профилактики венозной тромбоэмболии </a:t>
            </a:r>
            <a:r>
              <a:rPr lang="ru" sz="1600" b="0" i="1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(условная рекомендация, очень низкая обоснованность) </a:t>
            </a:r>
          </a:p>
          <a:p>
            <a:pPr lvl="1" rtl="0">
              <a:lnSpc>
                <a:spcPct val="100000"/>
              </a:lnSpc>
              <a:spcBef>
                <a:spcPts val="0"/>
              </a:spcBef>
              <a:defRPr/>
            </a:pPr>
            <a:r>
              <a:rPr lang="ru" sz="12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У пациентов с острой фазой болезни и критически больных пациентов, </a:t>
            </a:r>
            <a:r>
              <a:rPr lang="ru" sz="12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проходящих механическую профилактику ВТЭ</a:t>
            </a:r>
          </a:p>
        </p:txBody>
      </p:sp>
      <p:sp>
        <p:nvSpPr>
          <p:cNvPr id="35" name="TextBox 8">
            <a:extLst>
              <a:ext uri="{FF2B5EF4-FFF2-40B4-BE49-F238E27FC236}">
                <a16:creationId xmlns:a16="http://schemas.microsoft.com/office/drawing/2014/main" id="{9277B249-7D36-4D4D-A798-E2BFBAD07EE0}"/>
              </a:ext>
            </a:extLst>
          </p:cNvPr>
          <p:cNvSpPr txBox="1"/>
          <p:nvPr/>
        </p:nvSpPr>
        <p:spPr>
          <a:xfrm>
            <a:off x="-1" y="6410213"/>
            <a:ext cx="6676103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AutoNum type="arabicPeriod"/>
            </a:pP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Х. Дж. </a:t>
            </a:r>
            <a:r>
              <a:rPr lang="ru-RU" sz="9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Шюнеманн</a:t>
            </a: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 соавторы, «</a:t>
            </a:r>
            <a:r>
              <a:rPr lang="ru-RU" sz="9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err="1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Advances</a:t>
            </a:r>
            <a:r>
              <a:rPr lang="ru-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2018; 2(22): 3198-3225 </a:t>
            </a:r>
          </a:p>
          <a:p>
            <a:pPr marL="228600" indent="-228600" rtl="0">
              <a:buAutoNum type="arabicPeriod"/>
            </a:pPr>
            <a:r>
              <a:rPr lang="ru" sz="9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Morgano GP et al. GRADEpro Evidence to Decision 2018; Размещено по адресу https://guidelines.gradepro.org/profile/481D40D6-31CD-153A-BB3F-1CF50F1A7B23 [по состоянию на август 2021 г.]</a:t>
            </a:r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97EDB925-E468-42D8-A798-7EB7C74805B2}"/>
              </a:ext>
            </a:extLst>
          </p:cNvPr>
          <p:cNvSpPr txBox="1">
            <a:spLocks/>
          </p:cNvSpPr>
          <p:nvPr/>
        </p:nvSpPr>
        <p:spPr>
          <a:xfrm>
            <a:off x="6676102" y="6405544"/>
            <a:ext cx="5515898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CI - доверительный интервал; ТГВ - тромбоз глубоких вен; GRADE -  рабочая группа по разработке, оценке и экспертизе степени обоснованности клинических рекомендаций; RR - относительный риск; ЛЭ - легочная эмболия</a:t>
            </a:r>
          </a:p>
        </p:txBody>
      </p:sp>
    </p:spTree>
    <p:extLst>
      <p:ext uri="{BB962C8B-B14F-4D97-AF65-F5344CB8AC3E}">
        <p14:creationId xmlns:p14="http://schemas.microsoft.com/office/powerpoint/2010/main" val="151917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87"/>
    </mc:Choice>
    <mc:Fallback xmlns="">
      <p:transition spd="slow" advTm="2678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DA5A54-24D2-8B47-AC62-8B6930B44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"/>
              <a:t>ВЗК и венозная тромбоэмболия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E587DBA-1898-412A-A559-3FCA3F08FBFB}"/>
              </a:ext>
            </a:extLst>
          </p:cNvPr>
          <p:cNvSpPr txBox="1">
            <a:spLocks/>
          </p:cNvSpPr>
          <p:nvPr/>
        </p:nvSpPr>
        <p:spPr>
          <a:xfrm>
            <a:off x="291223" y="2281290"/>
            <a:ext cx="11619078" cy="390269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800000" scaled="0"/>
          </a:gradFill>
        </p:spPr>
        <p:txBody>
          <a:bodyPr numCol="2" rtlCol="0" anchor="ctr"/>
          <a:lstStyle>
            <a:lvl1pPr marL="355600" indent="-355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75000"/>
              <a:buFontTx/>
              <a:buBlip>
                <a:blip r:embed="rId2"/>
              </a:buBlip>
              <a:defRPr sz="28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1pPr>
            <a:lvl2pPr marL="808038" indent="-350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24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20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3pPr>
            <a:lvl4pPr marL="1704975" indent="-3333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4pPr>
            <a:lvl5pPr marL="2147888" indent="-3190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rgbClr val="3486C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en-GB" sz="2400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B61AC382-CB89-4C44-AE00-C03785A22F30}"/>
              </a:ext>
            </a:extLst>
          </p:cNvPr>
          <p:cNvSpPr txBox="1">
            <a:spLocks/>
          </p:cNvSpPr>
          <p:nvPr/>
        </p:nvSpPr>
        <p:spPr>
          <a:xfrm>
            <a:off x="291223" y="3409032"/>
            <a:ext cx="11619078" cy="1647210"/>
          </a:xfrm>
          <a:prstGeom prst="rect">
            <a:avLst/>
          </a:prstGeom>
          <a:noFill/>
        </p:spPr>
        <p:txBody>
          <a:bodyPr numCol="2"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rtl="0">
              <a:lnSpc>
                <a:spcPct val="120000"/>
              </a:lnSpc>
              <a:buSzPct val="75000"/>
              <a:buBlip>
                <a:blip r:embed="rId2"/>
              </a:buBlip>
            </a:pPr>
            <a:r>
              <a:rPr lang="ru" sz="2200">
                <a:solidFill>
                  <a:schemeClr val="accent1"/>
                </a:solidFill>
              </a:rPr>
              <a:t>Всем пациентам с венозной тромбоэмболией следует пройти антикоагулянтную терапию продолжительностью не менее 3 месяцев.</a:t>
            </a:r>
          </a:p>
          <a:p>
            <a:pPr marL="358775" indent="-358775" rtl="0">
              <a:lnSpc>
                <a:spcPct val="120000"/>
              </a:lnSpc>
              <a:buSzPct val="75000"/>
              <a:buBlip>
                <a:blip r:embed="rId2"/>
              </a:buBlip>
            </a:pPr>
            <a:endParaRPr lang="en-GB" sz="2200" dirty="0">
              <a:solidFill>
                <a:schemeClr val="accent1"/>
              </a:solidFill>
            </a:endParaRPr>
          </a:p>
          <a:p>
            <a:pPr marL="358775" indent="-358775" rtl="0">
              <a:lnSpc>
                <a:spcPct val="120000"/>
              </a:lnSpc>
              <a:buSzPct val="75000"/>
              <a:buBlip>
                <a:blip r:embed="rId2"/>
              </a:buBlip>
            </a:pPr>
            <a:r>
              <a:rPr lang="ru" sz="2200">
                <a:solidFill>
                  <a:schemeClr val="accent1"/>
                </a:solidFill>
              </a:rPr>
              <a:t>В отсутствие значимых преходящих факторов риска и при низком риске кровотечения следует рассмотреть возможность проведения лечения неопределенной продолжительности.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10B67036-7866-4D65-BD89-536C23108C1A}"/>
              </a:ext>
            </a:extLst>
          </p:cNvPr>
          <p:cNvSpPr txBox="1">
            <a:spLocks/>
          </p:cNvSpPr>
          <p:nvPr/>
        </p:nvSpPr>
        <p:spPr>
          <a:xfrm>
            <a:off x="284922" y="1557358"/>
            <a:ext cx="11619078" cy="1128090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72000" bIns="7200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" sz="2600" b="1">
                <a:solidFill>
                  <a:schemeClr val="bg1"/>
                </a:solidFill>
              </a:rPr>
              <a:t>Продолжительность антикоагулянтной терапии у пациентов с венозной тромбоэмболией и ВЗК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224280CD-FB88-4BE4-B41E-5030519346B1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AutoNum type="arabicPeriod"/>
            </a:pP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Ortel TL и соавторы, Blood Adv 2020;4(19):4693–4738.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DD08209-7CD5-4A38-87A3-4DEED4C12F09}"/>
              </a:ext>
            </a:extLst>
          </p:cNvPr>
          <p:cNvSpPr txBox="1">
            <a:spLocks/>
          </p:cNvSpPr>
          <p:nvPr/>
        </p:nvSpPr>
        <p:spPr>
          <a:xfrm>
            <a:off x="5397500" y="6405544"/>
            <a:ext cx="6794500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ВЗК: воспалительные заболевания кишечника</a:t>
            </a:r>
          </a:p>
        </p:txBody>
      </p:sp>
    </p:spTree>
    <p:extLst>
      <p:ext uri="{BB962C8B-B14F-4D97-AF65-F5344CB8AC3E}">
        <p14:creationId xmlns:p14="http://schemas.microsoft.com/office/powerpoint/2010/main" val="358319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70"/>
    </mc:Choice>
    <mc:Fallback xmlns="">
      <p:transition spd="slow" advTm="3317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5A209-0198-4D25-88D7-F2D61506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ru"/>
              <a:t>Категоризация пациентов со спровоцированной и неспровоцированной венозной тромбоэмболией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B7F0435D-DF16-4520-A681-3B154A97CD8F}"/>
              </a:ext>
            </a:extLst>
          </p:cNvPr>
          <p:cNvSpPr txBox="1"/>
          <p:nvPr/>
        </p:nvSpPr>
        <p:spPr>
          <a:xfrm>
            <a:off x="0" y="6410213"/>
            <a:ext cx="6100762" cy="45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8600" indent="-228600" rtl="0">
              <a:buAutoNum type="arabicPeriod"/>
            </a:pPr>
            <a:r>
              <a:rPr lang="ru" sz="1000" dirty="0">
                <a:solidFill>
                  <a:srgbClr val="3486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 Кирон и соавторы, J Thromb Haemost 2016;14(7):1480–1483.</a:t>
            </a:r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20F18CF0-7C9B-4AFA-9277-F64CB3FE9C2E}"/>
              </a:ext>
            </a:extLst>
          </p:cNvPr>
          <p:cNvSpPr txBox="1">
            <a:spLocks/>
          </p:cNvSpPr>
          <p:nvPr/>
        </p:nvSpPr>
        <p:spPr>
          <a:xfrm>
            <a:off x="419100" y="1453303"/>
            <a:ext cx="11496380" cy="418113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0" rIns="9144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lnSpc>
                <a:spcPct val="100000"/>
              </a:lnSpc>
            </a:pPr>
            <a:r>
              <a:rPr lang="ru" sz="2000">
                <a:solidFill>
                  <a:schemeClr val="bg1"/>
                </a:solidFill>
              </a:rPr>
              <a:t>Методические рекомендации SSC ISTH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8C0AAA2-0E52-4F95-ADF2-5EC20B975D3D}"/>
              </a:ext>
            </a:extLst>
          </p:cNvPr>
          <p:cNvSpPr txBox="1">
            <a:spLocks/>
          </p:cNvSpPr>
          <p:nvPr/>
        </p:nvSpPr>
        <p:spPr>
          <a:xfrm>
            <a:off x="5397500" y="6405544"/>
            <a:ext cx="6794500" cy="450000"/>
          </a:xfrm>
          <a:prstGeom prst="rect">
            <a:avLst/>
          </a:prstGeom>
        </p:spPr>
        <p:txBody>
          <a:bodyPr rtlCol="0" anchor="ctr"/>
          <a:lstStyle>
            <a:lvl1pPr marL="228600" indent="-22860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" sz="1000">
                <a:solidFill>
                  <a:srgbClr val="3486C5"/>
                </a:solidFill>
              </a:rPr>
              <a:t>ISTH: Международное общество специалистов по тромбозу и гемостазу; SSC: Комитет по науке и стандартизации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B246FC-4212-4E11-8C42-7ECAA218E523}"/>
              </a:ext>
            </a:extLst>
          </p:cNvPr>
          <p:cNvSpPr/>
          <p:nvPr/>
        </p:nvSpPr>
        <p:spPr>
          <a:xfrm>
            <a:off x="2594942" y="2279228"/>
            <a:ext cx="2161309" cy="883242"/>
          </a:xfrm>
          <a:prstGeom prst="rect">
            <a:avLst/>
          </a:prstGeom>
          <a:gradFill>
            <a:gsLst>
              <a:gs pos="66000">
                <a:schemeClr val="accent2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600" dirty="0"/>
              <a:t>Спровоцированная венозная тромбоэмболия</a:t>
            </a:r>
          </a:p>
          <a:p>
            <a:pPr algn="ctr" rtl="0"/>
            <a:r>
              <a:rPr lang="ru" sz="1200" dirty="0"/>
              <a:t>Преходящий фактор риска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4C9B5C-51E7-4B00-BCE9-98F8F3EE40C5}"/>
              </a:ext>
            </a:extLst>
          </p:cNvPr>
          <p:cNvSpPr/>
          <p:nvPr/>
        </p:nvSpPr>
        <p:spPr>
          <a:xfrm>
            <a:off x="5026015" y="2287288"/>
            <a:ext cx="2161309" cy="8832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400" dirty="0">
                <a:solidFill>
                  <a:schemeClr val="accent2"/>
                </a:solidFill>
              </a:rPr>
              <a:t>Неспровоцированная венозная тромбоэмболия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E70FD0-4D55-4A94-9CCC-E496B9238074}"/>
              </a:ext>
            </a:extLst>
          </p:cNvPr>
          <p:cNvSpPr/>
          <p:nvPr/>
        </p:nvSpPr>
        <p:spPr>
          <a:xfrm>
            <a:off x="7457088" y="2273105"/>
            <a:ext cx="2161309" cy="88324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36000">
                <a:schemeClr val="accent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" sz="1400" dirty="0"/>
              <a:t>Спровоцированная венозная тромбоэмболия</a:t>
            </a:r>
          </a:p>
          <a:p>
            <a:pPr algn="ctr" rtl="0"/>
            <a:r>
              <a:rPr lang="ru" sz="1100" dirty="0"/>
              <a:t>Устойчивый фактор риска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DF630A-980E-4070-9FF9-6C6C3FAD4152}"/>
              </a:ext>
            </a:extLst>
          </p:cNvPr>
          <p:cNvSpPr/>
          <p:nvPr/>
        </p:nvSpPr>
        <p:spPr>
          <a:xfrm>
            <a:off x="2594941" y="3247313"/>
            <a:ext cx="7023455" cy="1910876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70000">
                <a:schemeClr val="accent2">
                  <a:lumMod val="20000"/>
                  <a:lumOff val="80000"/>
                </a:schemeClr>
              </a:gs>
              <a:gs pos="30000">
                <a:schemeClr val="accent2">
                  <a:lumMod val="20000"/>
                  <a:lumOff val="80000"/>
                </a:schemeClr>
              </a:gs>
              <a:gs pos="8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C0065E-6C24-4369-8782-B3777DA2269A}"/>
              </a:ext>
            </a:extLst>
          </p:cNvPr>
          <p:cNvCxnSpPr/>
          <p:nvPr/>
        </p:nvCxnSpPr>
        <p:spPr>
          <a:xfrm>
            <a:off x="4746824" y="3247313"/>
            <a:ext cx="0" cy="1910876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13779F1-8A0D-409C-B8BF-E5A65D4905F5}"/>
              </a:ext>
            </a:extLst>
          </p:cNvPr>
          <p:cNvCxnSpPr/>
          <p:nvPr/>
        </p:nvCxnSpPr>
        <p:spPr>
          <a:xfrm>
            <a:off x="7475942" y="3241190"/>
            <a:ext cx="0" cy="1910876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A921129-C253-4939-9363-03C0C3873ADA}"/>
              </a:ext>
            </a:extLst>
          </p:cNvPr>
          <p:cNvSpPr txBox="1"/>
          <p:nvPr/>
        </p:nvSpPr>
        <p:spPr>
          <a:xfrm>
            <a:off x="2843214" y="3570282"/>
            <a:ext cx="16144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400" dirty="0">
                <a:solidFill>
                  <a:schemeClr val="bg1"/>
                </a:solidFill>
              </a:rPr>
              <a:t>Преходящий провоцирующий фактор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D304C8-A5F4-4270-A511-AD79D94F6C6A}"/>
              </a:ext>
            </a:extLst>
          </p:cNvPr>
          <p:cNvSpPr txBox="1"/>
          <p:nvPr/>
        </p:nvSpPr>
        <p:spPr>
          <a:xfrm>
            <a:off x="5161120" y="3570283"/>
            <a:ext cx="2026204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600" dirty="0">
                <a:solidFill>
                  <a:schemeClr val="accent2"/>
                </a:solidFill>
              </a:rPr>
              <a:t>Провоцирующие факторы отсутствуют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18BFF2-3C6B-4E0E-B6EB-0735B65B1B2A}"/>
              </a:ext>
            </a:extLst>
          </p:cNvPr>
          <p:cNvSpPr txBox="1"/>
          <p:nvPr/>
        </p:nvSpPr>
        <p:spPr>
          <a:xfrm>
            <a:off x="7679904" y="3698917"/>
            <a:ext cx="1832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ru" sz="1600" dirty="0">
                <a:solidFill>
                  <a:schemeClr val="bg1"/>
                </a:solidFill>
              </a:rPr>
              <a:t>Стойкий провоцирующий фактор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1D46C0-8DBC-4D25-827C-4D46F5EE4481}"/>
              </a:ext>
            </a:extLst>
          </p:cNvPr>
          <p:cNvSpPr txBox="1"/>
          <p:nvPr/>
        </p:nvSpPr>
        <p:spPr>
          <a:xfrm>
            <a:off x="5071621" y="542984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">
                <a:solidFill>
                  <a:schemeClr val="tx1">
                    <a:lumMod val="50000"/>
                    <a:lumOff val="50000"/>
                  </a:schemeClr>
                </a:solidFill>
              </a:rPr>
              <a:t>Риск развития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3E9FC4-D53B-4E13-A2DE-3134228F28C6}"/>
              </a:ext>
            </a:extLst>
          </p:cNvPr>
          <p:cNvSpPr txBox="1"/>
          <p:nvPr/>
        </p:nvSpPr>
        <p:spPr>
          <a:xfrm>
            <a:off x="2594942" y="542413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">
                <a:solidFill>
                  <a:schemeClr val="tx1">
                    <a:lumMod val="50000"/>
                    <a:lumOff val="50000"/>
                  </a:schemeClr>
                </a:solidFill>
              </a:rPr>
              <a:t>Низший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278922-CAF8-4D4D-8DC1-6AB888E0E580}"/>
              </a:ext>
            </a:extLst>
          </p:cNvPr>
          <p:cNvSpPr txBox="1"/>
          <p:nvPr/>
        </p:nvSpPr>
        <p:spPr>
          <a:xfrm>
            <a:off x="8651465" y="5424131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0"/>
            <a:r>
              <a:rPr lang="ru">
                <a:solidFill>
                  <a:schemeClr val="tx1">
                    <a:lumMod val="50000"/>
                    <a:lumOff val="50000"/>
                  </a:schemeClr>
                </a:solidFill>
              </a:rPr>
              <a:t>Высший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455E3E7-F523-4406-8673-E34C09096AA7}"/>
              </a:ext>
            </a:extLst>
          </p:cNvPr>
          <p:cNvCxnSpPr/>
          <p:nvPr/>
        </p:nvCxnSpPr>
        <p:spPr>
          <a:xfrm flipV="1">
            <a:off x="2594941" y="5363850"/>
            <a:ext cx="7023455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0">
            <a:extLst>
              <a:ext uri="{FF2B5EF4-FFF2-40B4-BE49-F238E27FC236}">
                <a16:creationId xmlns:a16="http://schemas.microsoft.com/office/drawing/2014/main" id="{98CD8180-157E-4880-829D-543456D6B424}"/>
              </a:ext>
            </a:extLst>
          </p:cNvPr>
          <p:cNvSpPr txBox="1"/>
          <p:nvPr/>
        </p:nvSpPr>
        <p:spPr>
          <a:xfrm>
            <a:off x="5744816" y="6157586"/>
            <a:ext cx="6436137" cy="15388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r" rtl="0"/>
            <a:r>
              <a:rPr lang="ru" sz="1000">
                <a:solidFill>
                  <a:schemeClr val="bg1">
                    <a:lumMod val="50000"/>
                  </a:schemeClr>
                </a:solidFill>
              </a:rPr>
              <a:t>Рисунок взят из работы Kearon C et al. J Thromb Haemost 2016;14:1480–1483.</a:t>
            </a:r>
          </a:p>
        </p:txBody>
      </p:sp>
    </p:spTree>
    <p:extLst>
      <p:ext uri="{BB962C8B-B14F-4D97-AF65-F5344CB8AC3E}">
        <p14:creationId xmlns:p14="http://schemas.microsoft.com/office/powerpoint/2010/main" val="249978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02"/>
    </mc:Choice>
    <mc:Fallback xmlns="">
      <p:transition spd="slow" advTm="38302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2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2.5|36.7"/>
</p:tagLst>
</file>

<file path=ppt/theme/theme1.xml><?xml version="1.0" encoding="utf-8"?>
<a:theme xmlns:a="http://schemas.openxmlformats.org/drawingml/2006/main" name="1_Office Theme">
  <a:themeElements>
    <a:clrScheme name="Ferring">
      <a:dk1>
        <a:sysClr val="windowText" lastClr="000000"/>
      </a:dk1>
      <a:lt1>
        <a:sysClr val="window" lastClr="FFFFFF"/>
      </a:lt1>
      <a:dk2>
        <a:srgbClr val="44697D"/>
      </a:dk2>
      <a:lt2>
        <a:srgbClr val="D5D2CA"/>
      </a:lt2>
      <a:accent1>
        <a:srgbClr val="0088CE"/>
      </a:accent1>
      <a:accent2>
        <a:srgbClr val="693A77"/>
      </a:accent2>
      <a:accent3>
        <a:srgbClr val="E37222"/>
      </a:accent3>
      <a:accent4>
        <a:srgbClr val="00747A"/>
      </a:accent4>
      <a:accent5>
        <a:srgbClr val="A30050"/>
      </a:accent5>
      <a:accent6>
        <a:srgbClr val="CE8E00"/>
      </a:accent6>
      <a:hlink>
        <a:srgbClr val="A30050"/>
      </a:hlink>
      <a:folHlink>
        <a:srgbClr val="A7C1E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BDMirror_Temp1" id="{AA5F132F-00D5-3648-855C-9AE4AAAF01A9}" vid="{31C427A1-59B6-A849-8296-BA088CECEC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C7029B162F554991E36FBE3AE04B66" ma:contentTypeVersion="13" ma:contentTypeDescription="Create a new document." ma:contentTypeScope="" ma:versionID="96487b647218d3d2e17f2c0770cb05fe">
  <xsd:schema xmlns:xsd="http://www.w3.org/2001/XMLSchema" xmlns:xs="http://www.w3.org/2001/XMLSchema" xmlns:p="http://schemas.microsoft.com/office/2006/metadata/properties" xmlns:ns2="301cec56-e860-4b2f-8f47-91ce74bddc4d" xmlns:ns3="0b11922e-4c83-40bb-b621-f331d502445e" targetNamespace="http://schemas.microsoft.com/office/2006/metadata/properties" ma:root="true" ma:fieldsID="7f7385d95c0ef73931430b2a96d4dd8b" ns2:_="" ns3:_="">
    <xsd:import namespace="301cec56-e860-4b2f-8f47-91ce74bddc4d"/>
    <xsd:import namespace="0b11922e-4c83-40bb-b621-f331d502445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cec56-e860-4b2f-8f47-91ce74bddc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1922e-4c83-40bb-b621-f331d5024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51662F-2338-49D9-B08F-36E796BCD92C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301cec56-e860-4b2f-8f47-91ce74bddc4d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0b11922e-4c83-40bb-b621-f331d502445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928B36C-4AF2-4E67-9EE1-F6A4E33834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09AC15-F6E3-4411-94B6-02EEAC638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1cec56-e860-4b2f-8f47-91ce74bddc4d"/>
    <ds:schemaRef ds:uri="0b11922e-4c83-40bb-b621-f331d50244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1668</Words>
  <Application>Microsoft Office PowerPoint</Application>
  <PresentationFormat>Widescreen</PresentationFormat>
  <Paragraphs>246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1_Office Theme</vt:lpstr>
      <vt:lpstr>Размышления экспертов  о главных темах воспалительных заболеваний кишечника (ВЗК)</vt:lpstr>
      <vt:lpstr>Раскрытие конфликта интересов</vt:lpstr>
      <vt:lpstr>ВЗК и венозная тромбоэмболия: обоснование связи</vt:lpstr>
      <vt:lpstr>ВЗК и венозная тромбоэмболия</vt:lpstr>
      <vt:lpstr>ВЗК и венозная тромбоэмболия</vt:lpstr>
      <vt:lpstr>Профилактика госпитализированных пациентов с острой фазой болезни (включая пациентов с ВЗК)</vt:lpstr>
      <vt:lpstr>…с противопоказаниями к антикоагуляции</vt:lpstr>
      <vt:lpstr>ВЗК и венозная тромбоэмболия</vt:lpstr>
      <vt:lpstr>Категоризация пациентов со спровоцированной и неспровоцированной венозной тромбоэмболией</vt:lpstr>
      <vt:lpstr>Риск рецидивов венозной тромбоэмболии согласно исходным профилям факторов риска</vt:lpstr>
      <vt:lpstr>ВЗК представляют риск рецидива венозной тромбоэмболии</vt:lpstr>
      <vt:lpstr>ASH 2020: Клинические рекомендации по лечению венозной тромбоэмболии</vt:lpstr>
      <vt:lpstr>ВЗК и венозная тромбоэмболия</vt:lpstr>
      <vt:lpstr>Рекомендуемое лечение тромбоза висцеральных сосудов, ассоциированного с ВЗК.</vt:lpstr>
      <vt:lpstr>Что нам стало известно сегодня?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Walter Ageno</dc:creator>
  <cp:lastModifiedBy>Makarova, Margarita</cp:lastModifiedBy>
  <cp:revision>20</cp:revision>
  <dcterms:created xsi:type="dcterms:W3CDTF">2021-07-03T18:04:30Z</dcterms:created>
  <dcterms:modified xsi:type="dcterms:W3CDTF">2021-11-10T12:34:03Z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0x01010084C7029B162F554991E36FBE3AE04B66</vt:lpwstr>
  </property>
</Properties>
</file>