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1701" r:id="rId6"/>
    <p:sldId id="1273" r:id="rId7"/>
    <p:sldId id="1091" r:id="rId8"/>
    <p:sldId id="680" r:id="rId9"/>
    <p:sldId id="258" r:id="rId10"/>
    <p:sldId id="302" r:id="rId11"/>
    <p:sldId id="1274" r:id="rId12"/>
    <p:sldId id="665" r:id="rId13"/>
    <p:sldId id="288" r:id="rId14"/>
    <p:sldId id="1275" r:id="rId15"/>
    <p:sldId id="261" r:id="rId16"/>
    <p:sldId id="317" r:id="rId17"/>
    <p:sldId id="271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189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pos="3863" userDrawn="1">
          <p15:clr>
            <a:srgbClr val="A4A3A4"/>
          </p15:clr>
        </p15:guide>
        <p15:guide id="7" pos="6652" userDrawn="1">
          <p15:clr>
            <a:srgbClr val="A4A3A4"/>
          </p15:clr>
        </p15:guide>
        <p15:guide id="8" pos="75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73EB61-1B23-D1B5-6E44-B1A7FC0E20BE}" name="Nicola Waghorne" initials="NW" userId="Nicola Waghorne" providerId="None"/>
  <p188:author id="{8C6164B2-1D11-AD1F-0FF2-B35F3618443F}" name="James Edwards" initials="JE" userId="S::james@violicom.co.uk::7b422a86-f2f2-4bd5-afa2-762b9367dad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Costello" initials="SC" lastIdx="5" clrIdx="0"/>
  <p:cmAuthor id="2" name="James Edwards" initials="JE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050"/>
    <a:srgbClr val="2A2B28"/>
    <a:srgbClr val="C2EAFF"/>
    <a:srgbClr val="79796E"/>
    <a:srgbClr val="000000"/>
    <a:srgbClr val="44697D"/>
    <a:srgbClr val="693A77"/>
    <a:srgbClr val="A1202C"/>
    <a:srgbClr val="595959"/>
    <a:srgbClr val="FD7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36"/>
      </p:cViewPr>
      <p:guideLst>
        <p:guide orient="horz" pos="169"/>
        <p:guide pos="189"/>
        <p:guide pos="7514"/>
        <p:guide orient="horz" pos="3793"/>
        <p:guide orient="horz" pos="1888"/>
        <p:guide pos="3863"/>
        <p:guide pos="6652"/>
        <p:guide pos="7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Edwards" userId="7b422a86-f2f2-4bd5-afa2-762b9367dad8" providerId="ADAL" clId="{D9EDFB29-D3E1-422B-8B0B-C712AF97B2DF}"/>
    <pc:docChg chg="custSel modSld">
      <pc:chgData name="James Edwards" userId="7b422a86-f2f2-4bd5-afa2-762b9367dad8" providerId="ADAL" clId="{D9EDFB29-D3E1-422B-8B0B-C712AF97B2DF}" dt="2021-12-16T10:34:21.752" v="20" actId="14100"/>
      <pc:docMkLst>
        <pc:docMk/>
      </pc:docMkLst>
      <pc:sldChg chg="delSp mod delAnim">
        <pc:chgData name="James Edwards" userId="7b422a86-f2f2-4bd5-afa2-762b9367dad8" providerId="ADAL" clId="{D9EDFB29-D3E1-422B-8B0B-C712AF97B2DF}" dt="2021-12-16T10:33:51.798" v="4" actId="478"/>
        <pc:sldMkLst>
          <pc:docMk/>
          <pc:sldMk cId="3239470601" sldId="256"/>
        </pc:sldMkLst>
        <pc:picChg chg="del">
          <ac:chgData name="James Edwards" userId="7b422a86-f2f2-4bd5-afa2-762b9367dad8" providerId="ADAL" clId="{D9EDFB29-D3E1-422B-8B0B-C712AF97B2DF}" dt="2021-12-16T10:33:51.798" v="4" actId="478"/>
          <ac:picMkLst>
            <pc:docMk/>
            <pc:sldMk cId="3239470601" sldId="256"/>
            <ac:picMk id="6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7.327" v="9" actId="478"/>
        <pc:sldMkLst>
          <pc:docMk/>
          <pc:sldMk cId="2957984181" sldId="258"/>
        </pc:sldMkLst>
        <pc:picChg chg="del">
          <ac:chgData name="James Edwards" userId="7b422a86-f2f2-4bd5-afa2-762b9367dad8" providerId="ADAL" clId="{D9EDFB29-D3E1-422B-8B0B-C712AF97B2DF}" dt="2021-12-16T10:33:57.327" v="9" actId="478"/>
          <ac:picMkLst>
            <pc:docMk/>
            <pc:sldMk cId="2957984181" sldId="258"/>
            <ac:picMk id="6" creationId="{00000000-0000-0000-0000-000000000000}"/>
          </ac:picMkLst>
        </pc:picChg>
      </pc:sldChg>
      <pc:sldChg chg="delSp modSp mod delAnim">
        <pc:chgData name="James Edwards" userId="7b422a86-f2f2-4bd5-afa2-762b9367dad8" providerId="ADAL" clId="{D9EDFB29-D3E1-422B-8B0B-C712AF97B2DF}" dt="2021-12-16T10:34:03.341" v="15" actId="478"/>
        <pc:sldMkLst>
          <pc:docMk/>
          <pc:sldMk cId="2336055941" sldId="261"/>
        </pc:sldMkLst>
        <pc:spChg chg="mod">
          <ac:chgData name="James Edwards" userId="7b422a86-f2f2-4bd5-afa2-762b9367dad8" providerId="ADAL" clId="{D9EDFB29-D3E1-422B-8B0B-C712AF97B2DF}" dt="2021-12-16T10:33:35.183" v="1" actId="20577"/>
          <ac:spMkLst>
            <pc:docMk/>
            <pc:sldMk cId="2336055941" sldId="261"/>
            <ac:spMk id="10" creationId="{25C9A4B6-2F6E-4585-B00E-55297ECFF86E}"/>
          </ac:spMkLst>
        </pc:spChg>
        <pc:picChg chg="del">
          <ac:chgData name="James Edwards" userId="7b422a86-f2f2-4bd5-afa2-762b9367dad8" providerId="ADAL" clId="{D9EDFB29-D3E1-422B-8B0B-C712AF97B2DF}" dt="2021-12-16T10:34:03.341" v="15" actId="478"/>
          <ac:picMkLst>
            <pc:docMk/>
            <pc:sldMk cId="2336055941" sldId="261"/>
            <ac:picMk id="2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4:05.427" v="17" actId="478"/>
        <pc:sldMkLst>
          <pc:docMk/>
          <pc:sldMk cId="4149344082" sldId="271"/>
        </pc:sldMkLst>
        <pc:picChg chg="del">
          <ac:chgData name="James Edwards" userId="7b422a86-f2f2-4bd5-afa2-762b9367dad8" providerId="ADAL" clId="{D9EDFB29-D3E1-422B-8B0B-C712AF97B2DF}" dt="2021-12-16T10:34:05.427" v="17" actId="478"/>
          <ac:picMkLst>
            <pc:docMk/>
            <pc:sldMk cId="4149344082" sldId="271"/>
            <ac:picMk id="9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4:01.495" v="13" actId="478"/>
        <pc:sldMkLst>
          <pc:docMk/>
          <pc:sldMk cId="3104317625" sldId="288"/>
        </pc:sldMkLst>
        <pc:picChg chg="del">
          <ac:chgData name="James Edwards" userId="7b422a86-f2f2-4bd5-afa2-762b9367dad8" providerId="ADAL" clId="{D9EDFB29-D3E1-422B-8B0B-C712AF97B2DF}" dt="2021-12-16T10:34:01.495" v="13" actId="478"/>
          <ac:picMkLst>
            <pc:docMk/>
            <pc:sldMk cId="3104317625" sldId="288"/>
            <ac:picMk id="29" creationId="{00000000-0000-0000-0000-000000000000}"/>
          </ac:picMkLst>
        </pc:picChg>
      </pc:sldChg>
      <pc:sldChg chg="delSp modSp mod delAnim">
        <pc:chgData name="James Edwards" userId="7b422a86-f2f2-4bd5-afa2-762b9367dad8" providerId="ADAL" clId="{D9EDFB29-D3E1-422B-8B0B-C712AF97B2DF}" dt="2021-12-16T10:34:21.752" v="20" actId="14100"/>
        <pc:sldMkLst>
          <pc:docMk/>
          <pc:sldMk cId="399256490" sldId="302"/>
        </pc:sldMkLst>
        <pc:spChg chg="mod">
          <ac:chgData name="James Edwards" userId="7b422a86-f2f2-4bd5-afa2-762b9367dad8" providerId="ADAL" clId="{D9EDFB29-D3E1-422B-8B0B-C712AF97B2DF}" dt="2021-12-16T10:34:12.944" v="18" actId="403"/>
          <ac:spMkLst>
            <pc:docMk/>
            <pc:sldMk cId="399256490" sldId="302"/>
            <ac:spMk id="81" creationId="{EBF81328-978B-4DA6-8D12-27327C5D1B16}"/>
          </ac:spMkLst>
        </pc:spChg>
        <pc:spChg chg="mod">
          <ac:chgData name="James Edwards" userId="7b422a86-f2f2-4bd5-afa2-762b9367dad8" providerId="ADAL" clId="{D9EDFB29-D3E1-422B-8B0B-C712AF97B2DF}" dt="2021-12-16T10:34:21.752" v="20" actId="14100"/>
          <ac:spMkLst>
            <pc:docMk/>
            <pc:sldMk cId="399256490" sldId="302"/>
            <ac:spMk id="82" creationId="{0C97E2E8-152E-4B1D-8618-34EDB03CE5D3}"/>
          </ac:spMkLst>
        </pc:spChg>
        <pc:picChg chg="del">
          <ac:chgData name="James Edwards" userId="7b422a86-f2f2-4bd5-afa2-762b9367dad8" providerId="ADAL" clId="{D9EDFB29-D3E1-422B-8B0B-C712AF97B2DF}" dt="2021-12-16T10:33:58.367" v="10" actId="478"/>
          <ac:picMkLst>
            <pc:docMk/>
            <pc:sldMk cId="399256490" sldId="302"/>
            <ac:picMk id="3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4:04.407" v="16" actId="478"/>
        <pc:sldMkLst>
          <pc:docMk/>
          <pc:sldMk cId="42255226" sldId="317"/>
        </pc:sldMkLst>
        <pc:picChg chg="del">
          <ac:chgData name="James Edwards" userId="7b422a86-f2f2-4bd5-afa2-762b9367dad8" providerId="ADAL" clId="{D9EDFB29-D3E1-422B-8B0B-C712AF97B2DF}" dt="2021-12-16T10:34:04.407" v="16" actId="478"/>
          <ac:picMkLst>
            <pc:docMk/>
            <pc:sldMk cId="42255226" sldId="317"/>
            <ac:picMk id="9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4:00.476" v="12" actId="478"/>
        <pc:sldMkLst>
          <pc:docMk/>
          <pc:sldMk cId="613764991" sldId="665"/>
        </pc:sldMkLst>
        <pc:picChg chg="del">
          <ac:chgData name="James Edwards" userId="7b422a86-f2f2-4bd5-afa2-762b9367dad8" providerId="ADAL" clId="{D9EDFB29-D3E1-422B-8B0B-C712AF97B2DF}" dt="2021-12-16T10:34:00.476" v="12" actId="478"/>
          <ac:picMkLst>
            <pc:docMk/>
            <pc:sldMk cId="613764991" sldId="665"/>
            <ac:picMk id="3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6.286" v="8" actId="478"/>
        <pc:sldMkLst>
          <pc:docMk/>
          <pc:sldMk cId="216687178" sldId="680"/>
        </pc:sldMkLst>
        <pc:picChg chg="del">
          <ac:chgData name="James Edwards" userId="7b422a86-f2f2-4bd5-afa2-762b9367dad8" providerId="ADAL" clId="{D9EDFB29-D3E1-422B-8B0B-C712AF97B2DF}" dt="2021-12-16T10:33:56.286" v="8" actId="478"/>
          <ac:picMkLst>
            <pc:docMk/>
            <pc:sldMk cId="216687178" sldId="680"/>
            <ac:picMk id="7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5.268" v="7" actId="478"/>
        <pc:sldMkLst>
          <pc:docMk/>
          <pc:sldMk cId="4205547060" sldId="1091"/>
        </pc:sldMkLst>
        <pc:picChg chg="del">
          <ac:chgData name="James Edwards" userId="7b422a86-f2f2-4bd5-afa2-762b9367dad8" providerId="ADAL" clId="{D9EDFB29-D3E1-422B-8B0B-C712AF97B2DF}" dt="2021-12-16T10:33:55.268" v="7" actId="478"/>
          <ac:picMkLst>
            <pc:docMk/>
            <pc:sldMk cId="4205547060" sldId="1091"/>
            <ac:picMk id="5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4.308" v="6" actId="478"/>
        <pc:sldMkLst>
          <pc:docMk/>
          <pc:sldMk cId="811965752" sldId="1273"/>
        </pc:sldMkLst>
        <pc:picChg chg="del">
          <ac:chgData name="James Edwards" userId="7b422a86-f2f2-4bd5-afa2-762b9367dad8" providerId="ADAL" clId="{D9EDFB29-D3E1-422B-8B0B-C712AF97B2DF}" dt="2021-12-16T10:33:54.308" v="6" actId="478"/>
          <ac:picMkLst>
            <pc:docMk/>
            <pc:sldMk cId="811965752" sldId="1273"/>
            <ac:picMk id="10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9.342" v="11" actId="478"/>
        <pc:sldMkLst>
          <pc:docMk/>
          <pc:sldMk cId="2072563048" sldId="1274"/>
        </pc:sldMkLst>
        <pc:picChg chg="del">
          <ac:chgData name="James Edwards" userId="7b422a86-f2f2-4bd5-afa2-762b9367dad8" providerId="ADAL" clId="{D9EDFB29-D3E1-422B-8B0B-C712AF97B2DF}" dt="2021-12-16T10:33:59.342" v="11" actId="478"/>
          <ac:picMkLst>
            <pc:docMk/>
            <pc:sldMk cId="2072563048" sldId="1274"/>
            <ac:picMk id="24" creationId="{00000000-0000-0000-0000-000000000000}"/>
          </ac:picMkLst>
        </pc:picChg>
      </pc:sldChg>
      <pc:sldChg chg="delSp modSp mod delAnim">
        <pc:chgData name="James Edwards" userId="7b422a86-f2f2-4bd5-afa2-762b9367dad8" providerId="ADAL" clId="{D9EDFB29-D3E1-422B-8B0B-C712AF97B2DF}" dt="2021-12-16T10:34:02.399" v="14" actId="478"/>
        <pc:sldMkLst>
          <pc:docMk/>
          <pc:sldMk cId="2095766624" sldId="1275"/>
        </pc:sldMkLst>
        <pc:spChg chg="mod">
          <ac:chgData name="James Edwards" userId="7b422a86-f2f2-4bd5-afa2-762b9367dad8" providerId="ADAL" clId="{D9EDFB29-D3E1-422B-8B0B-C712AF97B2DF}" dt="2021-12-16T10:33:44.618" v="3" actId="14100"/>
          <ac:spMkLst>
            <pc:docMk/>
            <pc:sldMk cId="2095766624" sldId="1275"/>
            <ac:spMk id="13" creationId="{9F61A576-9EE3-4627-9262-97C051E22CC6}"/>
          </ac:spMkLst>
        </pc:spChg>
        <pc:picChg chg="del">
          <ac:chgData name="James Edwards" userId="7b422a86-f2f2-4bd5-afa2-762b9367dad8" providerId="ADAL" clId="{D9EDFB29-D3E1-422B-8B0B-C712AF97B2DF}" dt="2021-12-16T10:34:02.399" v="14" actId="478"/>
          <ac:picMkLst>
            <pc:docMk/>
            <pc:sldMk cId="2095766624" sldId="1275"/>
            <ac:picMk id="5" creationId="{00000000-0000-0000-0000-000000000000}"/>
          </ac:picMkLst>
        </pc:picChg>
      </pc:sldChg>
      <pc:sldChg chg="delSp mod delAnim">
        <pc:chgData name="James Edwards" userId="7b422a86-f2f2-4bd5-afa2-762b9367dad8" providerId="ADAL" clId="{D9EDFB29-D3E1-422B-8B0B-C712AF97B2DF}" dt="2021-12-16T10:33:53.269" v="5" actId="478"/>
        <pc:sldMkLst>
          <pc:docMk/>
          <pc:sldMk cId="2698978330" sldId="1701"/>
        </pc:sldMkLst>
        <pc:picChg chg="del">
          <ac:chgData name="James Edwards" userId="7b422a86-f2f2-4bd5-afa2-762b9367dad8" providerId="ADAL" clId="{D9EDFB29-D3E1-422B-8B0B-C712AF97B2DF}" dt="2021-12-16T10:33:53.269" v="5" actId="478"/>
          <ac:picMkLst>
            <pc:docMk/>
            <pc:sldMk cId="2698978330" sldId="1701"/>
            <ac:picMk id="6" creationId="{00000000-0000-0000-0000-000000000000}"/>
          </ac:picMkLst>
        </pc:picChg>
      </pc:sldChg>
    </pc:docChg>
  </pc:docChgLst>
  <pc:docChgLst>
    <pc:chgData name="Nicola Waghorne" userId="00836b1e-b273-4046-8967-a32b2b99736c" providerId="ADAL" clId="{CD40E97F-FE31-4062-B6C6-A5A2FE79D7D8}"/>
    <pc:docChg chg="modSld">
      <pc:chgData name="Nicola Waghorne" userId="00836b1e-b273-4046-8967-a32b2b99736c" providerId="ADAL" clId="{CD40E97F-FE31-4062-B6C6-A5A2FE79D7D8}" dt="2021-12-15T09:50:27.348" v="43"/>
      <pc:docMkLst>
        <pc:docMk/>
      </pc:docMkLst>
      <pc:sldChg chg="modSp mod">
        <pc:chgData name="Nicola Waghorne" userId="00836b1e-b273-4046-8967-a32b2b99736c" providerId="ADAL" clId="{CD40E97F-FE31-4062-B6C6-A5A2FE79D7D8}" dt="2021-12-14T09:39:41.168" v="15" actId="20577"/>
        <pc:sldMkLst>
          <pc:docMk/>
          <pc:sldMk cId="2336055941" sldId="261"/>
        </pc:sldMkLst>
        <pc:spChg chg="mod">
          <ac:chgData name="Nicola Waghorne" userId="00836b1e-b273-4046-8967-a32b2b99736c" providerId="ADAL" clId="{CD40E97F-FE31-4062-B6C6-A5A2FE79D7D8}" dt="2021-12-14T09:39:41.168" v="15" actId="20577"/>
          <ac:spMkLst>
            <pc:docMk/>
            <pc:sldMk cId="2336055941" sldId="261"/>
            <ac:spMk id="3" creationId="{0577E8A9-4C82-F74C-BB21-BD68C654BB70}"/>
          </ac:spMkLst>
        </pc:spChg>
      </pc:sldChg>
      <pc:sldChg chg="modSp mod addCm delCm modCm">
        <pc:chgData name="Nicola Waghorne" userId="00836b1e-b273-4046-8967-a32b2b99736c" providerId="ADAL" clId="{CD40E97F-FE31-4062-B6C6-A5A2FE79D7D8}" dt="2021-12-15T09:50:27.348" v="43"/>
        <pc:sldMkLst>
          <pc:docMk/>
          <pc:sldMk cId="4149344082" sldId="271"/>
        </pc:sldMkLst>
        <pc:spChg chg="mod">
          <ac:chgData name="Nicola Waghorne" userId="00836b1e-b273-4046-8967-a32b2b99736c" providerId="ADAL" clId="{CD40E97F-FE31-4062-B6C6-A5A2FE79D7D8}" dt="2021-12-15T09:48:28.433" v="42" actId="21"/>
          <ac:spMkLst>
            <pc:docMk/>
            <pc:sldMk cId="4149344082" sldId="271"/>
            <ac:spMk id="3" creationId="{83F3D78E-02C7-422A-8C46-04CC31D9A537}"/>
          </ac:spMkLst>
        </pc:spChg>
      </pc:sldChg>
      <pc:sldChg chg="modSp mod">
        <pc:chgData name="Nicola Waghorne" userId="00836b1e-b273-4046-8967-a32b2b99736c" providerId="ADAL" clId="{CD40E97F-FE31-4062-B6C6-A5A2FE79D7D8}" dt="2021-12-14T09:39:12.541" v="13" actId="20577"/>
        <pc:sldMkLst>
          <pc:docMk/>
          <pc:sldMk cId="3104317625" sldId="288"/>
        </pc:sldMkLst>
        <pc:spChg chg="mod">
          <ac:chgData name="Nicola Waghorne" userId="00836b1e-b273-4046-8967-a32b2b99736c" providerId="ADAL" clId="{CD40E97F-FE31-4062-B6C6-A5A2FE79D7D8}" dt="2021-12-14T09:39:01.736" v="11" actId="20577"/>
          <ac:spMkLst>
            <pc:docMk/>
            <pc:sldMk cId="3104317625" sldId="288"/>
            <ac:spMk id="37" creationId="{EBD035AD-C606-CF4F-8713-8D6405431873}"/>
          </ac:spMkLst>
        </pc:spChg>
        <pc:spChg chg="mod">
          <ac:chgData name="Nicola Waghorne" userId="00836b1e-b273-4046-8967-a32b2b99736c" providerId="ADAL" clId="{CD40E97F-FE31-4062-B6C6-A5A2FE79D7D8}" dt="2021-12-14T09:39:07.166" v="12" actId="20577"/>
          <ac:spMkLst>
            <pc:docMk/>
            <pc:sldMk cId="3104317625" sldId="288"/>
            <ac:spMk id="38" creationId="{BE5A1F9B-76D0-7B48-868D-AF8256E0C909}"/>
          </ac:spMkLst>
        </pc:spChg>
        <pc:spChg chg="mod">
          <ac:chgData name="Nicola Waghorne" userId="00836b1e-b273-4046-8967-a32b2b99736c" providerId="ADAL" clId="{CD40E97F-FE31-4062-B6C6-A5A2FE79D7D8}" dt="2021-12-14T09:39:12.541" v="13" actId="20577"/>
          <ac:spMkLst>
            <pc:docMk/>
            <pc:sldMk cId="3104317625" sldId="288"/>
            <ac:spMk id="39" creationId="{3C4462AB-0CBF-3044-A397-B950DBC2277D}"/>
          </ac:spMkLst>
        </pc:spChg>
      </pc:sldChg>
      <pc:sldChg chg="modSp mod">
        <pc:chgData name="Nicola Waghorne" userId="00836b1e-b273-4046-8967-a32b2b99736c" providerId="ADAL" clId="{CD40E97F-FE31-4062-B6C6-A5A2FE79D7D8}" dt="2021-12-14T09:38:18.558" v="7"/>
        <pc:sldMkLst>
          <pc:docMk/>
          <pc:sldMk cId="399256490" sldId="302"/>
        </pc:sldMkLst>
        <pc:spChg chg="mod">
          <ac:chgData name="Nicola Waghorne" userId="00836b1e-b273-4046-8967-a32b2b99736c" providerId="ADAL" clId="{CD40E97F-FE31-4062-B6C6-A5A2FE79D7D8}" dt="2021-12-14T09:38:18.558" v="7"/>
          <ac:spMkLst>
            <pc:docMk/>
            <pc:sldMk cId="399256490" sldId="302"/>
            <ac:spMk id="4" creationId="{EC86908A-DF2F-4877-8726-95663C9253F3}"/>
          </ac:spMkLst>
        </pc:spChg>
        <pc:spChg chg="mod">
          <ac:chgData name="Nicola Waghorne" userId="00836b1e-b273-4046-8967-a32b2b99736c" providerId="ADAL" clId="{CD40E97F-FE31-4062-B6C6-A5A2FE79D7D8}" dt="2021-12-14T09:38:16.379" v="6" actId="20577"/>
          <ac:spMkLst>
            <pc:docMk/>
            <pc:sldMk cId="399256490" sldId="302"/>
            <ac:spMk id="81" creationId="{EBF81328-978B-4DA6-8D12-27327C5D1B16}"/>
          </ac:spMkLst>
        </pc:spChg>
      </pc:sldChg>
      <pc:sldChg chg="modSp mod">
        <pc:chgData name="Nicola Waghorne" userId="00836b1e-b273-4046-8967-a32b2b99736c" providerId="ADAL" clId="{CD40E97F-FE31-4062-B6C6-A5A2FE79D7D8}" dt="2021-12-14T09:38:53.332" v="8" actId="20577"/>
        <pc:sldMkLst>
          <pc:docMk/>
          <pc:sldMk cId="613764991" sldId="665"/>
        </pc:sldMkLst>
        <pc:spChg chg="mod">
          <ac:chgData name="Nicola Waghorne" userId="00836b1e-b273-4046-8967-a32b2b99736c" providerId="ADAL" clId="{CD40E97F-FE31-4062-B6C6-A5A2FE79D7D8}" dt="2021-12-14T09:38:53.332" v="8" actId="20577"/>
          <ac:spMkLst>
            <pc:docMk/>
            <pc:sldMk cId="613764991" sldId="665"/>
            <ac:spMk id="2" creationId="{08BC1020-1F35-45E2-BF8A-7AF8FF6C010A}"/>
          </ac:spMkLst>
        </pc:spChg>
      </pc:sldChg>
      <pc:sldChg chg="modSp mod">
        <pc:chgData name="Nicola Waghorne" userId="00836b1e-b273-4046-8967-a32b2b99736c" providerId="ADAL" clId="{CD40E97F-FE31-4062-B6C6-A5A2FE79D7D8}" dt="2021-12-14T09:37:43.608" v="0" actId="20577"/>
        <pc:sldMkLst>
          <pc:docMk/>
          <pc:sldMk cId="4205547060" sldId="1091"/>
        </pc:sldMkLst>
        <pc:spChg chg="mod">
          <ac:chgData name="Nicola Waghorne" userId="00836b1e-b273-4046-8967-a32b2b99736c" providerId="ADAL" clId="{CD40E97F-FE31-4062-B6C6-A5A2FE79D7D8}" dt="2021-12-14T09:37:43.608" v="0" actId="20577"/>
          <ac:spMkLst>
            <pc:docMk/>
            <pc:sldMk cId="4205547060" sldId="1091"/>
            <ac:spMk id="9" creationId="{BF2A8C39-5103-4552-8279-1351C28F73EE}"/>
          </ac:spMkLst>
        </pc:spChg>
      </pc:sldChg>
      <pc:sldChg chg="modSp mod">
        <pc:chgData name="Nicola Waghorne" userId="00836b1e-b273-4046-8967-a32b2b99736c" providerId="ADAL" clId="{CD40E97F-FE31-4062-B6C6-A5A2FE79D7D8}" dt="2021-12-14T09:39:21.763" v="14" actId="20577"/>
        <pc:sldMkLst>
          <pc:docMk/>
          <pc:sldMk cId="2095766624" sldId="1275"/>
        </pc:sldMkLst>
        <pc:spChg chg="mod">
          <ac:chgData name="Nicola Waghorne" userId="00836b1e-b273-4046-8967-a32b2b99736c" providerId="ADAL" clId="{CD40E97F-FE31-4062-B6C6-A5A2FE79D7D8}" dt="2021-12-14T09:39:21.763" v="14" actId="20577"/>
          <ac:spMkLst>
            <pc:docMk/>
            <pc:sldMk cId="2095766624" sldId="1275"/>
            <ac:spMk id="2" creationId="{2E21D902-DB29-1B4E-9527-CA5DD48EA257}"/>
          </ac:spMkLst>
        </pc:spChg>
      </pc:sldChg>
    </pc:docChg>
  </pc:docChgLst>
  <pc:docChgLst>
    <pc:chgData name="James Edwards" userId="7b422a86-f2f2-4bd5-afa2-762b9367dad8" providerId="ADAL" clId="{C82327FD-EC6A-40CD-8726-FD784005D973}"/>
    <pc:docChg chg="modSld">
      <pc:chgData name="James Edwards" userId="7b422a86-f2f2-4bd5-afa2-762b9367dad8" providerId="ADAL" clId="{C82327FD-EC6A-40CD-8726-FD784005D973}" dt="2021-12-14T09:46:05.122" v="12" actId="20577"/>
      <pc:docMkLst>
        <pc:docMk/>
      </pc:docMkLst>
      <pc:sldChg chg="modSp mod">
        <pc:chgData name="James Edwards" userId="7b422a86-f2f2-4bd5-afa2-762b9367dad8" providerId="ADAL" clId="{C82327FD-EC6A-40CD-8726-FD784005D973}" dt="2021-12-14T09:46:05.122" v="12" actId="20577"/>
        <pc:sldMkLst>
          <pc:docMk/>
          <pc:sldMk cId="3239470601" sldId="256"/>
        </pc:sldMkLst>
        <pc:spChg chg="mod">
          <ac:chgData name="James Edwards" userId="7b422a86-f2f2-4bd5-afa2-762b9367dad8" providerId="ADAL" clId="{C82327FD-EC6A-40CD-8726-FD784005D973}" dt="2021-12-14T09:46:05.122" v="12" actId="20577"/>
          <ac:spMkLst>
            <pc:docMk/>
            <pc:sldMk cId="3239470601" sldId="256"/>
            <ac:spMk id="8" creationId="{6919F08E-6236-445B-8B12-DA82E423E4B3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9AA8C5-7E4C-6A47-A4E1-73F41E8E6A8F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4E7B60-5428-FC4E-99C2-94BE7644B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0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1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eaLnBrk="0" hangingPunct="0"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698848" indent="-268788" eaLnBrk="0" hangingPunct="0"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75150" indent="-215030" eaLnBrk="0" hangingPunct="0"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05211" indent="-215030" eaLnBrk="0" hangingPunct="0"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35271" indent="-215030" eaLnBrk="0" hangingPunct="0"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65330" indent="-21503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95391" indent="-21503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25451" indent="-21503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5511" indent="-21503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7DCAE-8DAB-7F40-8782-02F7FD45AB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8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64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16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Теоретический пациент с БК: прогрессирование и необходимость хирургического вмешательства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514D6-A4E1-42FF-B4F7-5E07C349B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84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34E7B60-5428-FC4E-99C2-94BE7644BD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2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90859C5-43F7-4698-BE25-6CBD2C772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053A35-F347-1241-8AAB-6011354C1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607771"/>
            <a:ext cx="5251938" cy="140505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600" b="1">
                <a:solidFill>
                  <a:srgbClr val="3486C5"/>
                </a:solidFill>
              </a:defRPr>
            </a:lvl1pPr>
          </a:lstStyle>
          <a:p>
            <a:pPr rtl="0"/>
            <a:r>
              <a:rPr lang="ru"/>
              <a:t>Expert Reflections </a:t>
            </a:r>
            <a:br>
              <a:rPr lang="en-GB"/>
            </a:br>
            <a:r>
              <a:rPr lang="ru"/>
              <a:t>on Key Topics in IBD</a:t>
            </a:r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C07A3A-D5E0-404F-9BF7-C27FDF5877C2}"/>
              </a:ext>
            </a:extLst>
          </p:cNvPr>
          <p:cNvSpPr/>
          <p:nvPr userDrawn="1"/>
        </p:nvSpPr>
        <p:spPr>
          <a:xfrm>
            <a:off x="-23446" y="3012831"/>
            <a:ext cx="6025661" cy="2180492"/>
          </a:xfrm>
          <a:custGeom>
            <a:avLst/>
            <a:gdLst>
              <a:gd name="connsiteX0" fmla="*/ 11723 w 6025661"/>
              <a:gd name="connsiteY0" fmla="*/ 0 h 2180492"/>
              <a:gd name="connsiteX1" fmla="*/ 6025661 w 6025661"/>
              <a:gd name="connsiteY1" fmla="*/ 0 h 2180492"/>
              <a:gd name="connsiteX2" fmla="*/ 4654061 w 6025661"/>
              <a:gd name="connsiteY2" fmla="*/ 2180492 h 2180492"/>
              <a:gd name="connsiteX3" fmla="*/ 0 w 6025661"/>
              <a:gd name="connsiteY3" fmla="*/ 2180492 h 2180492"/>
              <a:gd name="connsiteX4" fmla="*/ 11723 w 6025661"/>
              <a:gd name="connsiteY4" fmla="*/ 0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5661" h="2180492">
                <a:moveTo>
                  <a:pt x="11723" y="0"/>
                </a:moveTo>
                <a:lnTo>
                  <a:pt x="6025661" y="0"/>
                </a:lnTo>
                <a:lnTo>
                  <a:pt x="4654061" y="2180492"/>
                </a:lnTo>
                <a:lnTo>
                  <a:pt x="0" y="2180492"/>
                </a:lnTo>
                <a:cubicBezTo>
                  <a:pt x="3908" y="1453661"/>
                  <a:pt x="7815" y="726831"/>
                  <a:pt x="117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B4AF5A-7086-4EEA-8BA4-E8EC92550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73" y="212848"/>
            <a:ext cx="10800000" cy="10414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1C84BBC-B0E0-472A-9060-D35C221894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010" y="212845"/>
            <a:ext cx="1041343" cy="1041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B8287-3C00-A74F-B7E2-7E488EA4D8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06400"/>
            <a:ext cx="12192000" cy="10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35" y="212848"/>
            <a:ext cx="10438381" cy="1041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3200" b="1">
                <a:solidFill>
                  <a:srgbClr val="3486C5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1406526"/>
            <a:ext cx="11617438" cy="4351338"/>
          </a:xfrm>
          <a:prstGeom prst="rect">
            <a:avLst/>
          </a:prstGeom>
          <a:gradFill>
            <a:gsLst>
              <a:gs pos="0">
                <a:schemeClr val="bg1"/>
              </a:gs>
              <a:gs pos="75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</p:spPr>
        <p:txBody>
          <a:bodyPr rtlCol="0"/>
          <a:lstStyle>
            <a:lvl1pPr marL="355600" indent="-355600">
              <a:buSzPct val="75000"/>
              <a:buFontTx/>
              <a:buBlip>
                <a:blip r:embed="rId5"/>
              </a:buBlip>
              <a:defRPr>
                <a:solidFill>
                  <a:srgbClr val="3486C5"/>
                </a:solidFill>
              </a:defRPr>
            </a:lvl1pPr>
            <a:lvl2pPr marL="808038" indent="-350838">
              <a:buSzPct val="75000"/>
              <a:buFontTx/>
              <a:buBlip>
                <a:blip r:embed="rId5"/>
              </a:buBlip>
              <a:defRPr>
                <a:solidFill>
                  <a:srgbClr val="3486C5"/>
                </a:solidFill>
              </a:defRPr>
            </a:lvl2pPr>
            <a:lvl3pPr marL="1252538" indent="-338138">
              <a:buSzPct val="75000"/>
              <a:buFontTx/>
              <a:buBlip>
                <a:blip r:embed="rId5"/>
              </a:buBlip>
              <a:defRPr>
                <a:solidFill>
                  <a:srgbClr val="3486C5"/>
                </a:solidFill>
              </a:defRPr>
            </a:lvl3pPr>
            <a:lvl4pPr marL="1704975" indent="-333375">
              <a:buSzPct val="75000"/>
              <a:buFontTx/>
              <a:buBlip>
                <a:blip r:embed="rId5"/>
              </a:buBlip>
              <a:defRPr>
                <a:solidFill>
                  <a:srgbClr val="3486C5"/>
                </a:solidFill>
              </a:defRPr>
            </a:lvl4pPr>
            <a:lvl5pPr marL="2147888" indent="-319088">
              <a:buSzPct val="75000"/>
              <a:buFontTx/>
              <a:buBlip>
                <a:blip r:embed="rId5"/>
              </a:buBlip>
              <a:defRPr>
                <a:solidFill>
                  <a:srgbClr val="3486C5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3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26DBB8-DF7F-499E-BD4F-47F2A5588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73" y="212848"/>
            <a:ext cx="10800000" cy="10414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ABD0032-A207-4FBC-A1AB-66C636B031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010" y="212845"/>
            <a:ext cx="1041343" cy="10413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922" y="1406526"/>
            <a:ext cx="5588340" cy="4351338"/>
          </a:xfrm>
          <a:prstGeom prst="rect">
            <a:avLst/>
          </a:prstGeom>
        </p:spPr>
        <p:txBody>
          <a:bodyPr rtlCol="0"/>
          <a:lstStyle>
            <a:lvl1pPr marL="355600" indent="-355600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1pPr>
            <a:lvl2pPr marL="808038" indent="-35083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2pPr>
            <a:lvl3pPr marL="1252538" indent="-33813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3pPr>
            <a:lvl4pPr marL="1704975" indent="-333375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4pPr>
            <a:lvl5pPr marL="2147888" indent="-31908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740" y="1406526"/>
            <a:ext cx="5588338" cy="4351338"/>
          </a:xfrm>
          <a:prstGeom prst="rect">
            <a:avLst/>
          </a:prstGeom>
          <a:gradFill>
            <a:gsLst>
              <a:gs pos="0">
                <a:schemeClr val="bg1"/>
              </a:gs>
              <a:gs pos="75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</p:spPr>
        <p:txBody>
          <a:bodyPr rtlCol="0"/>
          <a:lstStyle>
            <a:lvl1pPr marL="355600" indent="-355600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1pPr>
            <a:lvl2pPr marL="808038" indent="-35083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2pPr>
            <a:lvl3pPr marL="1252538" indent="-33813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3pPr>
            <a:lvl4pPr marL="1704975" indent="-333375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4pPr>
            <a:lvl5pPr marL="2147888" indent="-319088">
              <a:buSzPct val="75000"/>
              <a:buFontTx/>
              <a:buBlip>
                <a:blip r:embed="rId4"/>
              </a:buBlip>
              <a:defRPr>
                <a:solidFill>
                  <a:srgbClr val="3486C5"/>
                </a:solidFill>
              </a:defRPr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537EC-793F-2F46-AC51-664815BB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2848"/>
            <a:ext cx="10440000" cy="1041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3200" b="1">
                <a:solidFill>
                  <a:srgbClr val="3486C5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2BD60-AE9B-491C-BFBB-2BDB8CF274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306400"/>
            <a:ext cx="121920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4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hig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409B4-52DF-4A18-A8B4-369CFD928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73" y="212848"/>
            <a:ext cx="10800000" cy="10414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18E52D9-ECB1-4E48-9AE7-7910979E4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010" y="212845"/>
            <a:ext cx="1041343" cy="10413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1B6F59-75CE-E54F-AE26-154A0D05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2848"/>
            <a:ext cx="10440000" cy="1041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3200" b="1">
                <a:solidFill>
                  <a:srgbClr val="3486C5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FC3E1-F884-429B-92EA-6273164035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83712"/>
            <a:ext cx="121920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2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C47E4-429C-46F8-BDDC-187C1E223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73" y="212848"/>
            <a:ext cx="10800000" cy="10414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5E2261-D96C-439B-9F85-367F191EC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010" y="212845"/>
            <a:ext cx="1041343" cy="10413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58B967-9922-47C3-B9A0-5B99C339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2848"/>
            <a:ext cx="10440000" cy="1041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3200" b="1">
                <a:solidFill>
                  <a:srgbClr val="3486C5"/>
                </a:solidFill>
              </a:defRPr>
            </a:lvl1pPr>
          </a:lstStyle>
          <a:p>
            <a:pPr rtl="0"/>
            <a:r>
              <a:rPr lang="ru"/>
              <a:t>Click to edit Master 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6608B-4365-4EB2-AE1B-536FFBF634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06400"/>
            <a:ext cx="121920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5413-1D07-4342-9CF9-EA24FAC0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884A-9F6E-EC43-8683-A3A30A3CD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8697F-12CE-6348-BFA1-A5FD478AD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12CBD-10B2-6540-AAB7-058745EBE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C09D6-C3DD-4844-912F-77B80EC3D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2AD6C-9E3B-BC4E-8C38-C7167F0C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1BF8F4-87AC-904C-8F9B-AFF116304D7D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B5341-A329-B249-AA30-5906B63E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D7CAA-412F-314C-B3EB-C551B8BD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43E393-E4DC-C44C-9D80-AF0220D1A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7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01406-F387-4790-B319-83210733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0474A43-0EF5-46F3-A1CC-5EB3C23A159A}" type="datetimeFigureOut">
              <a:rPr lang="fr-FR" smtClean="0"/>
              <a:t>11/04/2022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370D-0B91-4A5E-B278-FE3DDC794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ECF44-2B4A-4444-A67E-217E057D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38D002B4-07C8-49FF-B93C-532E631F8408}" type="slidenum">
              <a:rPr lang="fr-FR" smtClean="0"/>
              <a:t>‹#›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5BF41-D86C-634A-A6BA-B2A0978D1F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66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16992" y="1673352"/>
            <a:ext cx="11582400" cy="4572000"/>
          </a:xfrm>
          <a:ln>
            <a:noFill/>
          </a:ln>
        </p:spPr>
        <p:txBody>
          <a:bodyPr rtlCol="0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2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 rtl="0"/>
            <a:r>
              <a:rPr lang="ru"/>
              <a:t>Click to edit Master text styles</a:t>
            </a:r>
          </a:p>
          <a:p>
            <a:pPr lvl="1" rtl="0"/>
            <a:r>
              <a:rPr lang="ru"/>
              <a:t>Second level</a:t>
            </a:r>
          </a:p>
          <a:p>
            <a:pPr lvl="2" rtl="0"/>
            <a:r>
              <a:rPr lang="ru"/>
              <a:t>Third level</a:t>
            </a:r>
          </a:p>
          <a:p>
            <a:pPr lvl="3" rtl="0"/>
            <a:r>
              <a:rPr lang="ru"/>
              <a:t>Fourth level</a:t>
            </a:r>
          </a:p>
          <a:p>
            <a:pPr lvl="4" rtl="0"/>
            <a:r>
              <a:rPr lang="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69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66F4D-C8F5-FC4B-A880-08336749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6909A1-6FB6-4847-84E2-35CEE8C3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9B75C0-ABF8-9A40-978A-76CC19C0D8B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rtl="0"/>
              <a:t>11/04/2022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D1C629-E758-464F-9447-F4DA2265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27876A-088C-B942-8B2B-CFC5F096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2A00B24-0494-4D47-A31E-6AE0F0A243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3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48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0F3BC-18F2-49E4-895D-28415DB1832D}"/>
              </a:ext>
            </a:extLst>
          </p:cNvPr>
          <p:cNvSpPr txBox="1"/>
          <p:nvPr/>
        </p:nvSpPr>
        <p:spPr>
          <a:xfrm>
            <a:off x="761999" y="5226784"/>
            <a:ext cx="455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" sz="2000" b="0" i="0">
                <a:solidFill>
                  <a:schemeClr val="accent1"/>
                </a:solidFill>
                <a:effectLst/>
              </a:rPr>
              <a:t>Профессор Матье Алле</a:t>
            </a:r>
          </a:p>
          <a:p>
            <a:pPr rtl="0"/>
            <a:r>
              <a:rPr lang="ru" sz="2000" b="0" i="0">
                <a:solidFill>
                  <a:schemeClr val="accent1"/>
                </a:solidFill>
                <a:effectLst/>
              </a:rPr>
              <a:t>Консультант-гастроэнтеролог</a:t>
            </a:r>
            <a:endParaRPr lang="fr-FR" sz="2000" b="0" i="0">
              <a:solidFill>
                <a:schemeClr val="accent1"/>
              </a:solidFill>
              <a:effectLst/>
            </a:endParaRPr>
          </a:p>
          <a:p>
            <a:pPr rtl="0"/>
            <a:r>
              <a:rPr lang="ru" sz="2000" b="0" i="0">
                <a:solidFill>
                  <a:schemeClr val="accent1"/>
                </a:solidFill>
                <a:effectLst/>
              </a:rPr>
              <a:t>Больница Сен-Луи, APHP</a:t>
            </a:r>
          </a:p>
          <a:p>
            <a:pPr rtl="0"/>
            <a:r>
              <a:rPr lang="ru" sz="2000" b="0" i="0">
                <a:solidFill>
                  <a:schemeClr val="accent1"/>
                </a:solidFill>
                <a:effectLst/>
              </a:rPr>
              <a:t>Парижский университет, INSERM U1160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7EAF2E-4A1D-42AF-A6BB-ABA034AF3168}"/>
              </a:ext>
            </a:extLst>
          </p:cNvPr>
          <p:cNvSpPr txBox="1">
            <a:spLocks/>
          </p:cNvSpPr>
          <p:nvPr/>
        </p:nvSpPr>
        <p:spPr>
          <a:xfrm>
            <a:off x="761999" y="3012830"/>
            <a:ext cx="4431323" cy="2160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00000"/>
              </a:lnSpc>
            </a:pPr>
            <a:r>
              <a:rPr lang="ru" sz="28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Послеоперационный рецидив  </a:t>
            </a:r>
          </a:p>
          <a:p>
            <a:pPr rtl="0">
              <a:lnSpc>
                <a:spcPct val="100000"/>
              </a:lnSpc>
            </a:pPr>
            <a:r>
              <a:rPr lang="ru" sz="28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болезни Крона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0C2E1-59C5-DD46-8DDF-3CECD4FC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5" y="675264"/>
            <a:ext cx="5506015" cy="1405059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dirty="0"/>
              <a:t>Размышления экспертов </a:t>
            </a:r>
            <a:br>
              <a:rPr lang="en-GB" dirty="0"/>
            </a:br>
            <a:r>
              <a:rPr lang="ru" dirty="0"/>
              <a:t>на основные темы в области воспалительных заболеваний кишечника (ВЗК)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9F08E-6236-445B-8B12-DA82E423E4B3}"/>
              </a:ext>
            </a:extLst>
          </p:cNvPr>
          <p:cNvSpPr txBox="1"/>
          <p:nvPr/>
        </p:nvSpPr>
        <p:spPr>
          <a:xfrm>
            <a:off x="6096000" y="6405799"/>
            <a:ext cx="6082151" cy="457200"/>
          </a:xfrm>
          <a:prstGeom prst="rect">
            <a:avLst/>
          </a:prstGeom>
          <a:noFill/>
        </p:spPr>
        <p:txBody>
          <a:bodyPr wrap="square" lIns="180000" tIns="0" rIns="180000" bIns="72000" rtlCol="0" anchor="b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r>
              <a:rPr lang="en-US" sz="1400" spc="-10" dirty="0">
                <a:solidFill>
                  <a:schemeClr val="accent1"/>
                </a:solidFill>
              </a:rPr>
              <a:t>RU</a:t>
            </a:r>
            <a:r>
              <a:rPr lang="ru" sz="1400" spc="-10" dirty="0">
                <a:solidFill>
                  <a:schemeClr val="accent1"/>
                </a:solidFill>
              </a:rPr>
              <a:t>-</a:t>
            </a:r>
            <a:r>
              <a:rPr lang="en-US" sz="1400" spc="-10" dirty="0">
                <a:solidFill>
                  <a:schemeClr val="accent1"/>
                </a:solidFill>
              </a:rPr>
              <a:t>PA</a:t>
            </a:r>
            <a:r>
              <a:rPr lang="ru" sz="1400" spc="-10" dirty="0">
                <a:solidFill>
                  <a:schemeClr val="accent1"/>
                </a:solidFill>
              </a:rPr>
              <a:t>-2</a:t>
            </a:r>
            <a:r>
              <a:rPr lang="en-US" sz="1400" spc="-10" dirty="0">
                <a:solidFill>
                  <a:schemeClr val="accent1"/>
                </a:solidFill>
              </a:rPr>
              <a:t>2</a:t>
            </a:r>
            <a:r>
              <a:rPr lang="ru" sz="1400" spc="-10" dirty="0">
                <a:solidFill>
                  <a:schemeClr val="accent1"/>
                </a:solidFill>
              </a:rPr>
              <a:t>000</a:t>
            </a:r>
            <a:r>
              <a:rPr lang="en-US" sz="1400" spc="-10" dirty="0">
                <a:solidFill>
                  <a:schemeClr val="accent1"/>
                </a:solidFill>
              </a:rPr>
              <a:t>17</a:t>
            </a:r>
            <a:r>
              <a:rPr lang="ru" sz="1400" spc="-10" dirty="0">
                <a:solidFill>
                  <a:schemeClr val="accent1"/>
                </a:solidFill>
              </a:rPr>
              <a:t> | V1.0 |декабрь 2021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E71A0-6FF4-47CE-955A-29405E8368F2}"/>
              </a:ext>
            </a:extLst>
          </p:cNvPr>
          <p:cNvSpPr txBox="1"/>
          <p:nvPr/>
        </p:nvSpPr>
        <p:spPr>
          <a:xfrm>
            <a:off x="6901314" y="5740439"/>
            <a:ext cx="527683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" sz="1400" b="0" i="0" dirty="0">
                <a:solidFill>
                  <a:schemeClr val="accent1"/>
                </a:solidFill>
                <a:effectLst/>
              </a:rPr>
              <a:t>Включенное содержание и интерпретация являются взглядами и мнениями профессора Алле, а не компании Ferring. Компания Ferring проверила презентацию только на предмет соответствия кодексу и фактической точности.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3"/>
    </mc:Choice>
    <mc:Fallback xmlns="">
      <p:transition spd="slow" advTm="142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291BDC-0B25-C847-9EE6-EF01491F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36" y="2126436"/>
            <a:ext cx="959848" cy="9214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58BCF2-1FF6-CF47-9139-DBBD093AF89F}"/>
              </a:ext>
            </a:extLst>
          </p:cNvPr>
          <p:cNvSpPr txBox="1"/>
          <p:nvPr/>
        </p:nvSpPr>
        <p:spPr>
          <a:xfrm>
            <a:off x="10067201" y="1798516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M6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9BE78B-15A9-0F4A-A68E-D699A7B6D081}"/>
              </a:ext>
            </a:extLst>
          </p:cNvPr>
          <p:cNvSpPr txBox="1"/>
          <p:nvPr/>
        </p:nvSpPr>
        <p:spPr>
          <a:xfrm>
            <a:off x="5609198" y="1798516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M0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AE715B-2920-A44A-9D5E-3674D6305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082" y="2377171"/>
            <a:ext cx="450421" cy="4629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D89ACB-9C84-0C4F-9372-556D1C343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41" y="2126436"/>
            <a:ext cx="942004" cy="925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3C73D-D76D-004A-84F7-485C7AE4C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45" y="2177308"/>
            <a:ext cx="736113" cy="8212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6B4582-0835-5C4E-A647-725FC2EAC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03" y="2343729"/>
            <a:ext cx="465781" cy="462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480AE0-176B-1346-A3B0-27B9C76A7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7547" y="2126435"/>
            <a:ext cx="927025" cy="925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8D069D-B814-A54A-A2E1-F4BCF2196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07" y="2174063"/>
            <a:ext cx="721323" cy="7885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79F5E7-02A4-AC42-AA6E-71C4C52618B6}"/>
              </a:ext>
            </a:extLst>
          </p:cNvPr>
          <p:cNvSpPr/>
          <p:nvPr/>
        </p:nvSpPr>
        <p:spPr>
          <a:xfrm>
            <a:off x="4737553" y="2106356"/>
            <a:ext cx="6982003" cy="951181"/>
          </a:xfrm>
          <a:prstGeom prst="rect">
            <a:avLst/>
          </a:prstGeom>
          <a:noFill/>
          <a:ln w="12700" cmpd="sng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88332E-7277-D84D-BD2A-C608EE3DCD2F}"/>
              </a:ext>
            </a:extLst>
          </p:cNvPr>
          <p:cNvSpPr txBox="1"/>
          <p:nvPr/>
        </p:nvSpPr>
        <p:spPr>
          <a:xfrm>
            <a:off x="7787570" y="179851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MI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0228E45-E044-1D4C-853B-14833C0021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124" y="2343729"/>
            <a:ext cx="476961" cy="4771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B9F9CB4-2E4C-744A-BB2D-C9FAF784D9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216" y="2175798"/>
            <a:ext cx="759311" cy="8261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B46793-C041-9745-B685-060EBF81949F}"/>
              </a:ext>
            </a:extLst>
          </p:cNvPr>
          <p:cNvSpPr/>
          <p:nvPr/>
        </p:nvSpPr>
        <p:spPr>
          <a:xfrm>
            <a:off x="5628711" y="3103351"/>
            <a:ext cx="89129" cy="891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26DCEB-CA8F-5C4B-9C40-35BB06C86A95}"/>
              </a:ext>
            </a:extLst>
          </p:cNvPr>
          <p:cNvSpPr/>
          <p:nvPr/>
        </p:nvSpPr>
        <p:spPr>
          <a:xfrm>
            <a:off x="5782841" y="3103351"/>
            <a:ext cx="89129" cy="891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5BB9E2-E496-E443-A425-9D6D28816163}"/>
              </a:ext>
            </a:extLst>
          </p:cNvPr>
          <p:cNvSpPr/>
          <p:nvPr/>
        </p:nvSpPr>
        <p:spPr>
          <a:xfrm>
            <a:off x="5936970" y="3103351"/>
            <a:ext cx="89129" cy="891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12511B-3F52-D147-AC46-98983ED90F5D}"/>
              </a:ext>
            </a:extLst>
          </p:cNvPr>
          <p:cNvSpPr/>
          <p:nvPr/>
        </p:nvSpPr>
        <p:spPr>
          <a:xfrm>
            <a:off x="6091099" y="3103351"/>
            <a:ext cx="89129" cy="891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8FABBB-875F-F041-851E-126551CE7D8E}"/>
              </a:ext>
            </a:extLst>
          </p:cNvPr>
          <p:cNvSpPr txBox="1"/>
          <p:nvPr/>
        </p:nvSpPr>
        <p:spPr>
          <a:xfrm>
            <a:off x="6171708" y="3027041"/>
            <a:ext cx="1149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9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10 лучших клонов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201E13-2334-E14D-BE43-BF756F63E7D0}"/>
              </a:ext>
            </a:extLst>
          </p:cNvPr>
          <p:cNvSpPr/>
          <p:nvPr/>
        </p:nvSpPr>
        <p:spPr>
          <a:xfrm>
            <a:off x="7437692" y="3103352"/>
            <a:ext cx="89129" cy="891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50837C-10EE-6145-9663-D2B9E9F2B899}"/>
              </a:ext>
            </a:extLst>
          </p:cNvPr>
          <p:cNvSpPr txBox="1"/>
          <p:nvPr/>
        </p:nvSpPr>
        <p:spPr>
          <a:xfrm>
            <a:off x="7536175" y="3021559"/>
            <a:ext cx="1508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9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Высокочастотные клоны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57955-EDE2-434A-B80E-10B57C06C29A}"/>
              </a:ext>
            </a:extLst>
          </p:cNvPr>
          <p:cNvSpPr/>
          <p:nvPr/>
        </p:nvSpPr>
        <p:spPr>
          <a:xfrm>
            <a:off x="9986501" y="3103352"/>
            <a:ext cx="89129" cy="8917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 w="12700" cmpd="sng">
                <a:solidFill>
                  <a:srgbClr val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6979B95-3489-9941-B425-4D67F5C95D5B}"/>
              </a:ext>
            </a:extLst>
          </p:cNvPr>
          <p:cNvSpPr txBox="1"/>
          <p:nvPr/>
        </p:nvSpPr>
        <p:spPr>
          <a:xfrm>
            <a:off x="10045226" y="3021559"/>
            <a:ext cx="1426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9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Низкочастотные клоны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09919530-B8C5-2845-8A82-CF798A7F0A20}"/>
              </a:ext>
            </a:extLst>
          </p:cNvPr>
          <p:cNvSpPr txBox="1">
            <a:spLocks/>
          </p:cNvSpPr>
          <p:nvPr/>
        </p:nvSpPr>
        <p:spPr>
          <a:xfrm>
            <a:off x="52035" y="5537592"/>
            <a:ext cx="4310726" cy="72247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355600" indent="-355600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12"/>
              </a:buBlip>
              <a:defRPr sz="2400">
                <a:solidFill>
                  <a:srgbClr val="3486C5"/>
                </a:solidFill>
              </a:defRPr>
            </a:lvl1pPr>
            <a:lvl2pPr marL="808038" indent="-35083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12"/>
              </a:buBlip>
              <a:defRPr sz="2400">
                <a:solidFill>
                  <a:srgbClr val="3486C5"/>
                </a:solidFill>
              </a:defRPr>
            </a:lvl2pPr>
            <a:lvl3pPr marL="1252538" indent="-33813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12"/>
              </a:buBlip>
              <a:defRPr sz="2000">
                <a:solidFill>
                  <a:srgbClr val="3486C5"/>
                </a:solidFill>
              </a:defRPr>
            </a:lvl3pPr>
            <a:lvl4pPr marL="1704975" indent="-333375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12"/>
              </a:buBlip>
              <a:defRPr>
                <a:solidFill>
                  <a:srgbClr val="3486C5"/>
                </a:solidFill>
              </a:defRPr>
            </a:lvl4pPr>
            <a:lvl5pPr marL="2147888" indent="-31908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12"/>
              </a:buBlip>
              <a:defRPr>
                <a:solidFill>
                  <a:srgbClr val="3486C5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ru" sz="1600"/>
              <a:t>Во время операции несколько бактериальных таксонов связаны с рецидивом на эндоскопии</a:t>
            </a:r>
            <a:r>
              <a:rPr lang="ru" sz="1600" baseline="30000"/>
              <a:t>2</a:t>
            </a:r>
            <a:endParaRPr lang="en-GB" sz="160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478CF69-8C91-5E49-8096-A7D28FF9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47" y="800183"/>
            <a:ext cx="1141374" cy="4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EBD035AD-C606-CF4F-8713-8D6405431873}"/>
              </a:ext>
            </a:extLst>
          </p:cNvPr>
          <p:cNvSpPr txBox="1"/>
          <p:nvPr/>
        </p:nvSpPr>
        <p:spPr>
          <a:xfrm>
            <a:off x="102275" y="1397316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2400" b="1" i="0" u="none" strike="noStrike" kern="1200" cap="none" spc="0" normalizeH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Микробиота</a:t>
            </a:r>
            <a:r>
              <a:rPr lang="ru" sz="2400" b="1" baseline="30000">
                <a:solidFill>
                  <a:schemeClr val="accent1"/>
                </a:solidFill>
                <a:latin typeface="+mj-lt"/>
              </a:rPr>
              <a:t>2</a:t>
            </a:r>
            <a:endParaRPr kumimoji="0" lang="en-GB" sz="2400" b="1" i="0" u="none" strike="noStrike" kern="1200" cap="none" spc="0" normalizeH="0" baseline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E5A1F9B-76D0-7B48-868D-AF8256E0C909}"/>
              </a:ext>
            </a:extLst>
          </p:cNvPr>
          <p:cNvSpPr txBox="1"/>
          <p:nvPr/>
        </p:nvSpPr>
        <p:spPr>
          <a:xfrm>
            <a:off x="4354508" y="1397329"/>
            <a:ext cx="4637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2400" b="1" i="0" u="none" strike="noStrike" kern="1200" cap="none" spc="0" normalizeH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TCR, клональная экспансия Т-клеток</a:t>
            </a:r>
            <a:r>
              <a:rPr lang="ru" sz="2400" b="1" i="0" u="none" strike="noStrike" kern="1200" cap="none" spc="0" normalizeH="0" baseline="3000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endParaRPr kumimoji="0" lang="en-GB" sz="2400" b="1" i="0" u="none" strike="noStrike" kern="1200" cap="none" spc="0" normalizeH="0" baseline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C4462AB-0CBF-3044-A397-B950DBC2277D}"/>
              </a:ext>
            </a:extLst>
          </p:cNvPr>
          <p:cNvSpPr txBox="1"/>
          <p:nvPr/>
        </p:nvSpPr>
        <p:spPr>
          <a:xfrm>
            <a:off x="4426515" y="3645229"/>
            <a:ext cx="765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600" b="1" i="0" u="none" strike="noStrike" kern="1200" cap="none" spc="0" normalizeH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Эпителиальные стволовые клетки, митохондриальная дисфункция</a:t>
            </a:r>
            <a:r>
              <a:rPr lang="ru" sz="1600" b="1" i="0" u="none" strike="noStrike" kern="1200" cap="none" spc="0" normalizeH="0" baseline="3000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8478882A-A0CE-45C9-9FC7-8EE45634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Идентификация биомаркеров, предсказывающих послеоперационный рецидив при эндоскопии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4897A7-343A-4580-ADD4-14576B878B53}"/>
              </a:ext>
            </a:extLst>
          </p:cNvPr>
          <p:cNvSpPr txBox="1"/>
          <p:nvPr/>
        </p:nvSpPr>
        <p:spPr>
          <a:xfrm>
            <a:off x="0" y="6410213"/>
            <a:ext cx="5397500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Allez M et al. Gut 2019;68(11):1961–70.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Sokol H et al. Gut 2020;69(3):462–72.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Khaloian S et al. Gut 2020;69(11):1939–51.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D4EADF9-6DA7-4B9C-AE31-CE90C7C9BF32}"/>
              </a:ext>
            </a:extLst>
          </p:cNvPr>
          <p:cNvSpPr txBox="1">
            <a:spLocks/>
          </p:cNvSpPr>
          <p:nvPr/>
        </p:nvSpPr>
        <p:spPr>
          <a:xfrm>
            <a:off x="4213422" y="6405544"/>
            <a:ext cx="7978578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 dirty="0">
                <a:solidFill>
                  <a:srgbClr val="3486C5"/>
                </a:solidFill>
              </a:rPr>
              <a:t>LDA: линейный дискриминантный анализ; LGR5: рецептор 5, связанный с G-белком, содержащий богатые лейцином повторы; MI: невоспаленный проксимальный край операционного материала; МО: воспаленная часть подвздошной кишки операционного материала; M6: неотерминальный отдел подвздошной кишки во время эндоскопии через 6 месяцев после операции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9838E620-A0C0-41D7-A63F-EF92B85A6D5C}"/>
              </a:ext>
            </a:extLst>
          </p:cNvPr>
          <p:cNvSpPr txBox="1"/>
          <p:nvPr/>
        </p:nvSpPr>
        <p:spPr>
          <a:xfrm>
            <a:off x="9288397" y="3301003"/>
            <a:ext cx="282834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взят из работы Allez M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EFB6CAAB-AA75-4FF5-8043-A3B59FB92D2B}"/>
              </a:ext>
            </a:extLst>
          </p:cNvPr>
          <p:cNvSpPr txBox="1"/>
          <p:nvPr/>
        </p:nvSpPr>
        <p:spPr>
          <a:xfrm>
            <a:off x="1686355" y="5377095"/>
            <a:ext cx="2486648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взят из работы Sokol H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926D26E4-3E50-4DC8-A707-5618D953DB0C}"/>
              </a:ext>
            </a:extLst>
          </p:cNvPr>
          <p:cNvSpPr txBox="1"/>
          <p:nvPr/>
        </p:nvSpPr>
        <p:spPr>
          <a:xfrm>
            <a:off x="9278349" y="6046439"/>
            <a:ext cx="282834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 dirty="0">
                <a:solidFill>
                  <a:schemeClr val="bg1">
                    <a:lumMod val="50000"/>
                  </a:schemeClr>
                </a:solidFill>
              </a:rPr>
              <a:t>Рисунок взят из работы Khaloian S et al.</a:t>
            </a:r>
            <a:r>
              <a:rPr lang="ru" sz="10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463AD-4DB7-4FA3-A6EF-915B623EA926}"/>
              </a:ext>
            </a:extLst>
          </p:cNvPr>
          <p:cNvSpPr/>
          <p:nvPr/>
        </p:nvSpPr>
        <p:spPr>
          <a:xfrm>
            <a:off x="80384" y="1368443"/>
            <a:ext cx="4133038" cy="48916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C0174A-EA31-4289-B582-5AE77FC8773E}"/>
              </a:ext>
            </a:extLst>
          </p:cNvPr>
          <p:cNvSpPr/>
          <p:nvPr/>
        </p:nvSpPr>
        <p:spPr>
          <a:xfrm>
            <a:off x="4381487" y="3619014"/>
            <a:ext cx="7725205" cy="2621345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827D3F-AA54-49CC-8F59-F6D16CF75777}"/>
              </a:ext>
            </a:extLst>
          </p:cNvPr>
          <p:cNvSpPr/>
          <p:nvPr/>
        </p:nvSpPr>
        <p:spPr>
          <a:xfrm>
            <a:off x="4354508" y="1368443"/>
            <a:ext cx="7725205" cy="21457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01BE145-F53C-4ADA-A195-20F5616A8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6" y="1933278"/>
            <a:ext cx="3655332" cy="3381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5A349E-3C0D-435E-AF2F-3B8D9B927E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17" y="4048062"/>
            <a:ext cx="6431986" cy="20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13"/>
    </mc:Choice>
    <mc:Fallback xmlns="">
      <p:transition spd="slow" advTm="7111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1D902-DB29-1B4E-9527-CA5DD48E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12848"/>
            <a:ext cx="10440000" cy="1041400"/>
          </a:xfrm>
        </p:spPr>
        <p:txBody>
          <a:bodyPr rtlCol="0">
            <a:noAutofit/>
          </a:bodyPr>
          <a:lstStyle/>
          <a:p>
            <a:pPr rtl="0"/>
            <a:r>
              <a:rPr lang="ru" dirty="0"/>
              <a:t>Идентификация профилей экспрессии генов, связанных с повышенным риском послеоперационного рецидива</a:t>
            </a:r>
            <a:r>
              <a:rPr lang="ru" baseline="30000" dirty="0"/>
              <a:t>1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6B206-A12C-934C-A0AA-CDC4F4DC5906}"/>
              </a:ext>
            </a:extLst>
          </p:cNvPr>
          <p:cNvSpPr/>
          <p:nvPr/>
        </p:nvSpPr>
        <p:spPr>
          <a:xfrm>
            <a:off x="300038" y="4732810"/>
            <a:ext cx="3948112" cy="1344250"/>
          </a:xfrm>
          <a:prstGeom prst="rect">
            <a:avLst/>
          </a:prstGeom>
          <a:noFill/>
        </p:spPr>
        <p:txBody>
          <a:bodyPr rtlCol="0"/>
          <a:lstStyle/>
          <a:p>
            <a:pPr marL="355600" indent="-355600" rtl="0">
              <a:buSzPct val="75000"/>
              <a:buBlip>
                <a:blip r:embed="rId3"/>
              </a:buBlip>
            </a:pPr>
            <a:r>
              <a:rPr lang="ru" dirty="0">
                <a:solidFill>
                  <a:srgbClr val="3486C5"/>
                </a:solidFill>
              </a:rPr>
              <a:t>Интеграция JAK/STAT и путей митохондриальной дисфункции в клиническую модель улучшила прогноз  </a:t>
            </a:r>
          </a:p>
          <a:p>
            <a:pPr marL="354013" indent="-354013" rtl="0">
              <a:buSzPct val="75000"/>
            </a:pPr>
            <a:r>
              <a:rPr lang="ru" dirty="0">
                <a:solidFill>
                  <a:srgbClr val="3486C5"/>
                </a:solidFill>
              </a:rPr>
              <a:t>	послеоперационного рецидива.</a:t>
            </a:r>
            <a:endParaRPr lang="fr-FR" dirty="0">
              <a:solidFill>
                <a:srgbClr val="3486C5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3293038-6386-6446-BC14-3357684E7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41306"/>
              </p:ext>
            </p:extLst>
          </p:nvPr>
        </p:nvGraphicFramePr>
        <p:xfrm>
          <a:off x="4322444" y="4424569"/>
          <a:ext cx="7717155" cy="1706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98690">
                  <a:extLst>
                    <a:ext uri="{9D8B030D-6E8A-4147-A177-3AD203B41FA5}">
                      <a16:colId xmlns:a16="http://schemas.microsoft.com/office/drawing/2014/main" val="1347320099"/>
                    </a:ext>
                  </a:extLst>
                </a:gridCol>
                <a:gridCol w="2068740">
                  <a:extLst>
                    <a:ext uri="{9D8B030D-6E8A-4147-A177-3AD203B41FA5}">
                      <a16:colId xmlns:a16="http://schemas.microsoft.com/office/drawing/2014/main" val="3837226533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276276396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585604176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78471574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81509264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383999805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 dirty="0">
                          <a:effectLst/>
                        </a:rPr>
                        <a:t>Модель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Переменные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 dirty="0">
                          <a:effectLst/>
                        </a:rPr>
                        <a:t>ИЛИ</a:t>
                      </a:r>
                      <a:endParaRPr lang="fr-FR" sz="800" dirty="0"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 dirty="0">
                          <a:effectLst/>
                        </a:rPr>
                        <a:t>(95% ДИ)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 dirty="0">
                          <a:effectLst/>
                        </a:rPr>
                        <a:t>Переменный фактор п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Модель AUC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Модель AIC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Модель </a:t>
                      </a:r>
                      <a:endParaRPr lang="fr-FR" sz="800"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п 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121765"/>
                  </a:ext>
                </a:extLst>
              </a:tr>
              <a:tr h="36000">
                <a:tc rowSpan="4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Клиническая 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Активное курение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5,14 (1,2-36,52)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0,049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0,68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85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 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1047842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Послеоперационная анти-ФНО терапия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0,18 (0,05-0,58)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0,005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344676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Трансмуральное поражение края подвздошной кишки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5,43 (0,77-114,74)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0,15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38442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Мужской пол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1,12 (0,35-3,71)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0,848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576151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/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/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/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 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 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 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0591024"/>
                  </a:ext>
                </a:extLst>
              </a:tr>
              <a:tr h="36000">
                <a:tc rowSpan="5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effectLst/>
                        </a:rPr>
                        <a:t>Клиническая плюс экспрессия генов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Активное курение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7,08 (1,38-61,16)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0,037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0,85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80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0,0125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9205184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Послеоперационная анти-ФНО терапия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0,14 (0,03-0,49)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0,003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245049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Трансмуральное поражение края подвздошной кишки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5,52 (0,72-121,66)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0,157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0180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Путь митохондриальной дисфункции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1,45 (1-2,21)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0,061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5014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Путь JAK/STAT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>
                          <a:solidFill>
                            <a:srgbClr val="2A2B28"/>
                          </a:solidFill>
                          <a:effectLst/>
                        </a:rPr>
                        <a:t>2,25 (1,2-5,17)</a:t>
                      </a:r>
                      <a:endParaRPr lang="fr-FR" sz="80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ru" sz="800" dirty="0">
                          <a:solidFill>
                            <a:srgbClr val="2A2B28"/>
                          </a:solidFill>
                          <a:effectLst/>
                        </a:rPr>
                        <a:t>0,026</a:t>
                      </a:r>
                      <a:endParaRPr lang="fr-FR" sz="800" dirty="0">
                        <a:solidFill>
                          <a:srgbClr val="2A2B2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0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92181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F61A576-9EE3-4627-9262-97C051E22CC6}"/>
              </a:ext>
            </a:extLst>
          </p:cNvPr>
          <p:cNvSpPr txBox="1"/>
          <p:nvPr/>
        </p:nvSpPr>
        <p:spPr>
          <a:xfrm>
            <a:off x="0" y="6410213"/>
            <a:ext cx="3563711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Ngollo M et al. Неопубликованные данные. Личное сообщение от Матье Алле. 2021 г.</a:t>
            </a:r>
            <a:endParaRPr lang="it-IT" sz="1000" dirty="0">
              <a:solidFill>
                <a:srgbClr val="3486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7CABE6-DFA8-4EE6-86F1-5EE3035EEA1B}"/>
              </a:ext>
            </a:extLst>
          </p:cNvPr>
          <p:cNvSpPr txBox="1">
            <a:spLocks/>
          </p:cNvSpPr>
          <p:nvPr/>
        </p:nvSpPr>
        <p:spPr>
          <a:xfrm>
            <a:off x="3724275" y="6405544"/>
            <a:ext cx="8467725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dirty="0">
                <a:solidFill>
                  <a:srgbClr val="3486C5"/>
                </a:solidFill>
              </a:rPr>
              <a:t>AIC: информационный критерий Акаике; AUC: площадь под кривой; CD: кластер дифференцировки; ДИ: доверительный интервал; ERK: киназа, регулируемая внеклеточным сигналом; GP: гликопротеин IL: интерлейкин; JAK: Янус-киназа; МАРК: митоген-активируемая протеинкиназа; OR: отношение шансов; PPAR: рецептор, активируемый пероксисомными пролифераторами; STAT: преобразователи сигналов и активаторы транскрипции; Th: Т-хелпер; TNF: фактор некроза опухоли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8CC7BE4-1380-45B8-8057-7A51CDEAC4EE}"/>
              </a:ext>
            </a:extLst>
          </p:cNvPr>
          <p:cNvSpPr txBox="1"/>
          <p:nvPr/>
        </p:nvSpPr>
        <p:spPr>
          <a:xfrm>
            <a:off x="7543801" y="3838185"/>
            <a:ext cx="3016250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 dirty="0">
                <a:solidFill>
                  <a:schemeClr val="bg1">
                    <a:lumMod val="50000"/>
                  </a:schemeClr>
                </a:solidFill>
              </a:rPr>
              <a:t>Рисунки получены из работы Ngollo M et al.</a:t>
            </a:r>
            <a:r>
              <a:rPr lang="ru" sz="10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EBA9E50-B9D3-4193-A6E0-A20956330991}"/>
              </a:ext>
            </a:extLst>
          </p:cNvPr>
          <p:cNvSpPr txBox="1"/>
          <p:nvPr/>
        </p:nvSpPr>
        <p:spPr>
          <a:xfrm>
            <a:off x="1738601" y="4326733"/>
            <a:ext cx="2319155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получен из работы Ngollo M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17B90-D3EB-40D3-B483-4F4796C37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1537768"/>
            <a:ext cx="3706949" cy="2712545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8C2F4F3C-0B1C-43EF-A993-75D6ACF4B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89" t="34476" r="3145" b="45703"/>
          <a:stretch/>
        </p:blipFill>
        <p:spPr>
          <a:xfrm>
            <a:off x="4370826" y="2512918"/>
            <a:ext cx="901814" cy="55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F0238D-65F0-4847-8ED6-03B677703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36" y="1407620"/>
            <a:ext cx="3174431" cy="2364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3F130-1825-4BF6-BB53-DA22D8F79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59" y="1426485"/>
            <a:ext cx="2955300" cy="2326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8036E-4DEA-4C81-A847-2712FF4F8247}"/>
              </a:ext>
            </a:extLst>
          </p:cNvPr>
          <p:cNvSpPr txBox="1"/>
          <p:nvPr/>
        </p:nvSpPr>
        <p:spPr>
          <a:xfrm>
            <a:off x="4294625" y="1868393"/>
            <a:ext cx="100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" sz="1000" b="1" dirty="0"/>
              <a:t>Нормализованная оценка обогащения</a:t>
            </a:r>
          </a:p>
        </p:txBody>
      </p:sp>
    </p:spTree>
    <p:extLst>
      <p:ext uri="{BB962C8B-B14F-4D97-AF65-F5344CB8AC3E}">
        <p14:creationId xmlns:p14="http://schemas.microsoft.com/office/powerpoint/2010/main" val="209576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9"/>
    </mc:Choice>
    <mc:Fallback xmlns="">
      <p:transition spd="slow" advTm="3038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CA17D-0911-4DBF-8A9D-9502F089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35" y="1406526"/>
            <a:ext cx="11617438" cy="769657"/>
          </a:xfrm>
          <a:noFill/>
        </p:spPr>
        <p:txBody>
          <a:bodyPr rtlCol="0"/>
          <a:lstStyle/>
          <a:p>
            <a:pPr rtl="0"/>
            <a:r>
              <a:rPr lang="ru" sz="2000"/>
              <a:t>Графики рассеяния для большого массива данных дифференциально экспрессируемого гена при послеоперационном рецидиве БК i0 (n = 36) по сравнению с контролем (n = 25)</a:t>
            </a:r>
          </a:p>
          <a:p>
            <a:pPr rtl="0"/>
            <a:endParaRPr lang="en-GB" sz="20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5226DB-622A-4F2F-BCAC-5CCC0E10B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5" y="2190729"/>
            <a:ext cx="4378938" cy="39001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C09F269-4BC0-45AB-9C4E-60AC9130DB58}"/>
              </a:ext>
            </a:extLst>
          </p:cNvPr>
          <p:cNvSpPr txBox="1"/>
          <p:nvPr/>
        </p:nvSpPr>
        <p:spPr>
          <a:xfrm>
            <a:off x="5507425" y="2593611"/>
            <a:ext cx="6035040" cy="2088207"/>
          </a:xfrm>
          <a:prstGeom prst="rect">
            <a:avLst/>
          </a:prstGeom>
          <a:noFill/>
        </p:spPr>
        <p:txBody>
          <a:bodyPr rtlCol="0"/>
          <a:lstStyle>
            <a:lvl1pPr marL="355600" indent="-355600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/>
              </a:buBlip>
              <a:defRPr sz="2400">
                <a:solidFill>
                  <a:srgbClr val="3486C5"/>
                </a:solidFill>
              </a:defRPr>
            </a:lvl1pPr>
            <a:lvl2pPr marL="808038" indent="-35083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2400">
                <a:solidFill>
                  <a:srgbClr val="3486C5"/>
                </a:solidFill>
              </a:defRPr>
            </a:lvl2pPr>
            <a:lvl3pPr marL="1252538" indent="-33813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 sz="2000">
                <a:solidFill>
                  <a:srgbClr val="3486C5"/>
                </a:solidFill>
              </a:defRPr>
            </a:lvl3pPr>
            <a:lvl4pPr marL="1704975" indent="-333375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>
                <a:solidFill>
                  <a:srgbClr val="3486C5"/>
                </a:solidFill>
              </a:defRPr>
            </a:lvl4pPr>
            <a:lvl5pPr marL="2147888" indent="-319088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3"/>
              </a:buBlip>
              <a:defRPr>
                <a:solidFill>
                  <a:srgbClr val="3486C5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ru" sz="2000"/>
              <a:t>Отображаются кратное изменение log2 и p-значения -log10.</a:t>
            </a:r>
          </a:p>
          <a:p>
            <a:pPr rtl="0"/>
            <a:endParaRPr lang="en-US" sz="2000"/>
          </a:p>
          <a:p>
            <a:pPr rtl="0"/>
            <a:r>
              <a:rPr lang="ru" sz="2000"/>
              <a:t>Красные точки представляют гены с повышенной экспрессией в группе i0, а синие точки — гены с пониженной экспрессией.</a:t>
            </a:r>
          </a:p>
          <a:p>
            <a:pPr rtl="0"/>
            <a:endParaRPr lang="en-US" sz="2000"/>
          </a:p>
          <a:p>
            <a:pPr rtl="0"/>
            <a:r>
              <a:rPr lang="ru" sz="2000"/>
              <a:t>Небиологически значимые гены представлены черным цветом.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577E8A9-4C82-F74C-BB21-BD68C654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/>
              <a:t>Эндоскопическая ремиссия не равна молекулярной ремиссии</a:t>
            </a:r>
            <a:r>
              <a:rPr lang="ru" baseline="30000"/>
              <a:t>1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9A4B6-2F6E-4585-B00E-55297ECFF86E}"/>
              </a:ext>
            </a:extLst>
          </p:cNvPr>
          <p:cNvSpPr txBox="1"/>
          <p:nvPr/>
        </p:nvSpPr>
        <p:spPr>
          <a:xfrm>
            <a:off x="0" y="6410213"/>
            <a:ext cx="5397500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Ngollo M et al. Неопубликованные данные. Личное сообщение от Матье Алле. 2021 г.</a:t>
            </a:r>
            <a:endParaRPr lang="it-IT" sz="1000" dirty="0">
              <a:solidFill>
                <a:srgbClr val="3486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AEA35F-F751-4CB9-8AA7-D4084CBE9ADC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БК -  болезнь Крона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2FA602E-736E-4378-A2E1-E3D1B746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816" y="5743156"/>
            <a:ext cx="1382429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75D6A027-B309-45B1-9551-654F9C23F682}"/>
              </a:ext>
            </a:extLst>
          </p:cNvPr>
          <p:cNvSpPr txBox="1"/>
          <p:nvPr/>
        </p:nvSpPr>
        <p:spPr>
          <a:xfrm>
            <a:off x="2743201" y="6049270"/>
            <a:ext cx="2858716" cy="15369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 dirty="0">
                <a:solidFill>
                  <a:schemeClr val="bg1">
                    <a:lumMod val="50000"/>
                  </a:schemeClr>
                </a:solidFill>
              </a:rPr>
              <a:t>Рисунок получен из работы Ngollo M et al.</a:t>
            </a:r>
            <a:r>
              <a:rPr lang="ru" sz="10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60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4"/>
    </mc:Choice>
    <mc:Fallback xmlns="">
      <p:transition spd="slow" advTm="283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107736" y="1334703"/>
            <a:ext cx="11749578" cy="4788305"/>
            <a:chOff x="107736" y="1334703"/>
            <a:chExt cx="11749578" cy="478830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989D652-E297-D849-A0A6-12181660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9575" y="1483175"/>
              <a:ext cx="9918700" cy="44704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2552784-4D4E-624F-8D28-1B08EF6BF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637" y="2877583"/>
              <a:ext cx="9906000" cy="2540000"/>
            </a:xfrm>
            <a:prstGeom prst="rect">
              <a:avLst/>
            </a:prstGeom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4369A6C5-3854-5846-870C-8728343C20FB}"/>
                </a:ext>
              </a:extLst>
            </p:cNvPr>
            <p:cNvCxnSpPr>
              <a:cxnSpLocks/>
            </p:cNvCxnSpPr>
            <p:nvPr/>
          </p:nvCxnSpPr>
          <p:spPr>
            <a:xfrm>
              <a:off x="1819575" y="4370328"/>
              <a:ext cx="97630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9643B11-C1B5-E349-9A20-F6EBCF952EAB}"/>
                </a:ext>
              </a:extLst>
            </p:cNvPr>
            <p:cNvCxnSpPr>
              <a:cxnSpLocks/>
            </p:cNvCxnSpPr>
            <p:nvPr/>
          </p:nvCxnSpPr>
          <p:spPr>
            <a:xfrm>
              <a:off x="1819575" y="3176010"/>
              <a:ext cx="976306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9CBF715-7168-914F-BE8B-A0B594F6C69B}"/>
                </a:ext>
              </a:extLst>
            </p:cNvPr>
            <p:cNvSpPr txBox="1"/>
            <p:nvPr/>
          </p:nvSpPr>
          <p:spPr>
            <a:xfrm>
              <a:off x="1933319" y="5433379"/>
              <a:ext cx="9356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60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2014                  2015                  2016                  2017                  2018                  2019                 2020                 2021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9C534B25-2650-C548-96CC-368ABFD4D193}"/>
                </a:ext>
              </a:extLst>
            </p:cNvPr>
            <p:cNvCxnSpPr/>
            <p:nvPr/>
          </p:nvCxnSpPr>
          <p:spPr>
            <a:xfrm flipV="1">
              <a:off x="487593" y="2045363"/>
              <a:ext cx="0" cy="333436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1412D623-8451-A64D-8D92-F0D9ACCDF93E}"/>
                </a:ext>
              </a:extLst>
            </p:cNvPr>
            <p:cNvCxnSpPr/>
            <p:nvPr/>
          </p:nvCxnSpPr>
          <p:spPr>
            <a:xfrm flipV="1">
              <a:off x="904226" y="2045363"/>
              <a:ext cx="0" cy="3334366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9F1B68C-02CA-4342-A71B-7485915FFF5D}"/>
                </a:ext>
              </a:extLst>
            </p:cNvPr>
            <p:cNvSpPr txBox="1"/>
            <p:nvPr/>
          </p:nvSpPr>
          <p:spPr>
            <a:xfrm rot="16200000">
              <a:off x="-1235413" y="3667249"/>
              <a:ext cx="3055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rPr>
                <a:t>Клиническая активность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1BE1F0C-7941-7749-963C-1E8EAF95BC74}"/>
                </a:ext>
              </a:extLst>
            </p:cNvPr>
            <p:cNvSpPr txBox="1"/>
            <p:nvPr/>
          </p:nvSpPr>
          <p:spPr>
            <a:xfrm rot="16200000">
              <a:off x="-764602" y="3743636"/>
              <a:ext cx="2902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800" b="1" i="0" u="none" strike="noStrike" kern="1200" cap="none" spc="0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Повреждение ткани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2A05173-0BDE-F943-A970-33694BBBE9AA}"/>
                </a:ext>
              </a:extLst>
            </p:cNvPr>
            <p:cNvCxnSpPr/>
            <p:nvPr/>
          </p:nvCxnSpPr>
          <p:spPr>
            <a:xfrm>
              <a:off x="1359255" y="2059148"/>
              <a:ext cx="0" cy="3320581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88FE33C-0DB3-974E-9914-59C5AD9970F4}"/>
                </a:ext>
              </a:extLst>
            </p:cNvPr>
            <p:cNvSpPr txBox="1"/>
            <p:nvPr/>
          </p:nvSpPr>
          <p:spPr>
            <a:xfrm rot="16200000">
              <a:off x="5100" y="3016173"/>
              <a:ext cx="2324963" cy="383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800" b="1" i="0" u="none" strike="noStrike" kern="1200" cap="none" spc="0" normalizeH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Качество жизни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04978" y="3205814"/>
              <a:ext cx="1773814" cy="102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6637" y="1400537"/>
              <a:ext cx="256682" cy="4722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600632" y="1334703"/>
              <a:ext cx="256682" cy="4722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76637" y="5771933"/>
              <a:ext cx="10061638" cy="285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95676" y="1346278"/>
              <a:ext cx="10061638" cy="285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305539" y="2668118"/>
            <a:ext cx="278589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800" b="1" i="1" u="none" strike="noStrike" kern="120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Окно возможностей*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85ADBDC-0A11-CC48-9F2D-1A827B199774}"/>
              </a:ext>
            </a:extLst>
          </p:cNvPr>
          <p:cNvSpPr txBox="1"/>
          <p:nvPr/>
        </p:nvSpPr>
        <p:spPr>
          <a:xfrm>
            <a:off x="1951314" y="1830544"/>
            <a:ext cx="791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</a:rPr>
              <a:t>Воспаление	       </a:t>
            </a: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 </a:t>
            </a: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</a:rPr>
              <a:t>фиброз стриктуры </a:t>
            </a: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</a:t>
            </a:r>
            <a:r>
              <a:rPr lang="ru" i="1">
                <a:solidFill>
                  <a:srgbClr val="2A2B28"/>
                </a:solidFill>
                <a:sym typeface="Wingdings" pitchFamily="2" charset="2"/>
              </a:rPr>
              <a:t>	</a:t>
            </a: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     </a:t>
            </a:r>
            <a:r>
              <a:rPr lang="ru" sz="1800" b="1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Хирургия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800" b="0" i="1" u="none" strike="noStrike" kern="1200" cap="none" spc="0" normalizeH="0" noProof="0">
                <a:ln>
                  <a:noFill/>
                </a:ln>
                <a:solidFill>
                  <a:srgbClr val="2A2B28"/>
                </a:solidFill>
                <a:effectLst/>
                <a:uLnTx/>
                <a:uFillTx/>
                <a:ea typeface="+mn-ea"/>
                <a:cs typeface="+mn-cs"/>
                <a:sym typeface="Wingdings" pitchFamily="2" charset="2"/>
              </a:rPr>
              <a:t>	  	        изъязвления свищ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576BB50-0E8A-0449-AB52-729C63D39B95}"/>
              </a:ext>
            </a:extLst>
          </p:cNvPr>
          <p:cNvCxnSpPr/>
          <p:nvPr/>
        </p:nvCxnSpPr>
        <p:spPr>
          <a:xfrm>
            <a:off x="8338595" y="2622393"/>
            <a:ext cx="3030070" cy="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 vers le bas 30"/>
          <p:cNvSpPr/>
          <p:nvPr/>
        </p:nvSpPr>
        <p:spPr>
          <a:xfrm>
            <a:off x="8219556" y="2213673"/>
            <a:ext cx="289878" cy="40872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FD14C3-4259-40EC-BCEA-70BD2391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/>
              <a:t>Раннее вмешательство для поддержания хирургически индуцированной ремиссии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9ECA66C-986D-42B3-B8E2-9CCC86F91261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*раннее вмешательство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0"/>
    </mc:Choice>
    <mc:Fallback xmlns="">
      <p:transition spd="slow" advTm="3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8ED1-137B-4775-9694-B9037FD8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Что нам стало известно сегодня?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55DC46-6FBA-4D97-A296-299EC0A22BEE}"/>
              </a:ext>
            </a:extLst>
          </p:cNvPr>
          <p:cNvGrpSpPr/>
          <p:nvPr/>
        </p:nvGrpSpPr>
        <p:grpSpPr>
          <a:xfrm>
            <a:off x="339970" y="1909187"/>
            <a:ext cx="11852030" cy="1224000"/>
            <a:chOff x="339970" y="1909187"/>
            <a:chExt cx="11852030" cy="122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F3D78E-02C7-422A-8C46-04CC31D9A537}"/>
                </a:ext>
              </a:extLst>
            </p:cNvPr>
            <p:cNvSpPr/>
            <p:nvPr/>
          </p:nvSpPr>
          <p:spPr>
            <a:xfrm>
              <a:off x="1995970" y="1909187"/>
              <a:ext cx="10196030" cy="12240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86000">
                  <a:schemeClr val="accent1"/>
                </a:gs>
                <a:gs pos="86000">
                  <a:schemeClr val="bg1"/>
                </a:gs>
              </a:gsLst>
              <a:lin ang="3000000" scaled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1080000" rtlCol="0" anchor="ctr"/>
            <a:lstStyle/>
            <a:p>
              <a:pPr rtl="0"/>
              <a:r>
                <a:rPr lang="ru" sz="1600"/>
                <a:t>Разнообразные гистологические и молекулярные аномалии (трансмуральные поражения, сигнатуры экспрессии генов и клональная экспансия Т-клеток) в проксимальном крае хирургического материала связаны с повышенным риском послеоперационного рецидива.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05F26-5AAE-4D38-A910-A760B072B105}"/>
                </a:ext>
              </a:extLst>
            </p:cNvPr>
            <p:cNvSpPr/>
            <p:nvPr/>
          </p:nvSpPr>
          <p:spPr>
            <a:xfrm>
              <a:off x="339970" y="1909187"/>
              <a:ext cx="1656000" cy="122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" sz="11500" b="1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C0A0A5-4D17-45AD-8A43-714EAC8521B6}"/>
              </a:ext>
            </a:extLst>
          </p:cNvPr>
          <p:cNvGrpSpPr/>
          <p:nvPr/>
        </p:nvGrpSpPr>
        <p:grpSpPr>
          <a:xfrm>
            <a:off x="339970" y="3429000"/>
            <a:ext cx="11852028" cy="1224000"/>
            <a:chOff x="339970" y="3429000"/>
            <a:chExt cx="11852028" cy="1224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CB9B86-7229-4DED-9305-3CF57C0D3451}"/>
                </a:ext>
              </a:extLst>
            </p:cNvPr>
            <p:cNvSpPr/>
            <p:nvPr/>
          </p:nvSpPr>
          <p:spPr>
            <a:xfrm>
              <a:off x="1995970" y="3429000"/>
              <a:ext cx="10196028" cy="1224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2000">
                  <a:schemeClr val="accent2"/>
                </a:gs>
                <a:gs pos="72000">
                  <a:schemeClr val="bg1"/>
                </a:gs>
              </a:gsLst>
              <a:lin ang="3000000" scaled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2520000" rtlCol="0" anchor="ctr"/>
            <a:lstStyle/>
            <a:p>
              <a:pPr rtl="0"/>
              <a:r>
                <a:rPr lang="ru" sz="1600"/>
                <a:t>Многие гены активируются даже при эндоскопической ремиссии, что позволяет предположить, что эндоскопическая ремиссия не равна молекулярной ремиссии.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D07B1C-AE15-496D-B080-B0A79A4131FB}"/>
                </a:ext>
              </a:extLst>
            </p:cNvPr>
            <p:cNvSpPr/>
            <p:nvPr/>
          </p:nvSpPr>
          <p:spPr>
            <a:xfrm>
              <a:off x="339970" y="3429000"/>
              <a:ext cx="1656000" cy="122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" sz="11500" b="1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F54EDB-ABDB-4DCA-A38E-BA6E2C8E986D}"/>
              </a:ext>
            </a:extLst>
          </p:cNvPr>
          <p:cNvGrpSpPr/>
          <p:nvPr/>
        </p:nvGrpSpPr>
        <p:grpSpPr>
          <a:xfrm>
            <a:off x="339970" y="4948813"/>
            <a:ext cx="11850460" cy="1224000"/>
            <a:chOff x="339970" y="4948813"/>
            <a:chExt cx="11850460" cy="1224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977C93-0B0E-48C7-A232-CF6EF180BBE5}"/>
                </a:ext>
              </a:extLst>
            </p:cNvPr>
            <p:cNvSpPr/>
            <p:nvPr/>
          </p:nvSpPr>
          <p:spPr>
            <a:xfrm>
              <a:off x="1995970" y="4948813"/>
              <a:ext cx="10194460" cy="122400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58000">
                  <a:schemeClr val="accent3"/>
                </a:gs>
                <a:gs pos="58000">
                  <a:schemeClr val="bg1"/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4320000" rtlCol="0" anchor="ctr"/>
            <a:lstStyle/>
            <a:p>
              <a:pPr rtl="0"/>
              <a:r>
                <a:rPr lang="ru" sz="1600"/>
                <a:t>Частота рецидивов после операции очень высока, и, в целом, эти данные свидетельствуют о том, что операция не соответствует полному разрешению болезни у большинства пациентов.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3EC562-2A3A-4184-A6F1-2708CEAD3B84}"/>
                </a:ext>
              </a:extLst>
            </p:cNvPr>
            <p:cNvSpPr/>
            <p:nvPr/>
          </p:nvSpPr>
          <p:spPr>
            <a:xfrm>
              <a:off x="339970" y="4948813"/>
              <a:ext cx="1656000" cy="122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" sz="11500" b="1"/>
                <a:t>3</a:t>
              </a:r>
            </a:p>
          </p:txBody>
        </p:sp>
      </p:grp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5F1B421-1323-4871-B9DC-2732F2B84FF5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БК -  болезнь Крона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3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5"/>
    </mc:Choice>
    <mc:Fallback xmlns="">
      <p:transition spd="slow" advTm="4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BEAE-04D7-44C1-8456-3E4B76E58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Раскрытие конфликта интересов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965F-31A1-4EE9-B54F-3790655F7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rtlCol="0" anchor="t"/>
          <a:lstStyle/>
          <a:p>
            <a:pPr rtl="0">
              <a:spcAft>
                <a:spcPts val="1200"/>
              </a:spcAft>
            </a:pPr>
            <a:r>
              <a:rPr lang="ru" sz="2400"/>
              <a:t>Настоящим я заявляю о следующих оплачиваемых или неоплачиваемых консультациях, деловых интересах или источниках гонораров за последние три года, а также о любых прочих обстоятельствах, которые потенциально могут рассматриваться как конфликт интересов</a:t>
            </a:r>
          </a:p>
          <a:p>
            <a:pPr marL="807720" lvl="1" indent="-350520" rtl="0">
              <a:spcAft>
                <a:spcPts val="1000"/>
              </a:spcAft>
            </a:pPr>
            <a:r>
              <a:rPr lang="ru" sz="2000"/>
              <a:t>Грантовая поддержка: </a:t>
            </a:r>
            <a:r>
              <a:rPr lang="ru" sz="2000">
                <a:ea typeface="+mn-lt"/>
                <a:cs typeface="+mn-lt"/>
              </a:rPr>
              <a:t>Innate Pharma, Janssen, Takeda, Genentech/Roche</a:t>
            </a:r>
          </a:p>
          <a:p>
            <a:pPr marL="807720" lvl="1" indent="-350520" rtl="0">
              <a:spcAft>
                <a:spcPts val="1000"/>
              </a:spcAft>
            </a:pPr>
            <a:r>
              <a:rPr lang="ru" sz="2000"/>
              <a:t>Гонорары за публичное выступление: </a:t>
            </a:r>
            <a:r>
              <a:rPr lang="ru" sz="2000">
                <a:ea typeface="+mn-lt"/>
                <a:cs typeface="+mn-lt"/>
              </a:rPr>
              <a:t>Abbvie, Ferring, Genentech, Janssen, Pfizer, Roche, Takeda, Tillots</a:t>
            </a:r>
            <a:endParaRPr lang="en-GB" sz="2000" err="1">
              <a:cs typeface="Arial"/>
            </a:endParaRPr>
          </a:p>
          <a:p>
            <a:pPr marL="807720" lvl="1" indent="-350520" rtl="0">
              <a:spcAft>
                <a:spcPts val="1000"/>
              </a:spcAft>
            </a:pPr>
            <a:r>
              <a:rPr lang="ru" sz="2000"/>
              <a:t>Консультирование: </a:t>
            </a:r>
            <a:r>
              <a:rPr lang="ru" sz="2000">
                <a:ea typeface="+mn-lt"/>
                <a:cs typeface="+mn-lt"/>
              </a:rPr>
              <a:t>Abbvie, Amgen, Biogen, Boehringer-Ingelheim, Bristol Myers Squibb, Celgene, Celltrion, Galapagos, Genentech, Gilead, IQVIA, Janssen, Novartis, Pfizer, Roche, Takeda</a:t>
            </a:r>
            <a:endParaRPr lang="nl-BE" sz="2000">
              <a:cs typeface="Arial" panose="020B0604020202020204"/>
            </a:endParaRPr>
          </a:p>
          <a:p>
            <a:pPr marL="807720" lvl="1" indent="-350520" rtl="0"/>
            <a:r>
              <a:rPr lang="ru" sz="2000"/>
              <a:t>Гонорар докладчика IBD Mirror: Ferring</a:t>
            </a:r>
            <a:endParaRPr lang="nl-BE" sz="2000">
              <a:cs typeface="Arial" panose="020B0604020202020204"/>
            </a:endParaRPr>
          </a:p>
          <a:p>
            <a:pPr marL="807720" lvl="1" indent="-350520" rtl="0"/>
            <a:endParaRPr lang="en-GB" sz="20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989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"/>
    </mc:Choice>
    <mc:Fallback xmlns="">
      <p:transition spd="slow" advTm="25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C704F-06F8-584A-874B-A14C9DF01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921" y="1406526"/>
            <a:ext cx="5974535" cy="4351338"/>
          </a:xfrm>
        </p:spPr>
        <p:txBody>
          <a:bodyPr rtlCol="0">
            <a:normAutofit/>
          </a:bodyPr>
          <a:lstStyle/>
          <a:p>
            <a:pPr rtl="0"/>
            <a:r>
              <a:rPr lang="ru" sz="1600" dirty="0"/>
              <a:t>Большинство пациентов с болезнью Крона перенесли за свою жизнь как минимум одну хирургическую резекцию</a:t>
            </a:r>
            <a:r>
              <a:rPr lang="ru" sz="1600" baseline="30000" dirty="0"/>
              <a:t>1</a:t>
            </a:r>
          </a:p>
          <a:p>
            <a:pPr lvl="1" rtl="0"/>
            <a:r>
              <a:rPr lang="ru" sz="1600" dirty="0"/>
              <a:t>49 центров, 16 стран</a:t>
            </a:r>
          </a:p>
          <a:p>
            <a:pPr lvl="1" rtl="0"/>
            <a:r>
              <a:rPr lang="ru" sz="1600" dirty="0"/>
              <a:t>Пациенты из реестров популяционного уровня, вторичных и третичных специализированных клиник</a:t>
            </a:r>
          </a:p>
          <a:p>
            <a:pPr lvl="1" rtl="0"/>
            <a:endParaRPr lang="en-US" sz="2000" baseline="300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6F8B94-081E-1B42-A088-21C446C6C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740" y="1406526"/>
            <a:ext cx="5588338" cy="4351338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ru" sz="2000" dirty="0"/>
              <a:t>Высокая частота рецидивов после илеоцекальной резекции</a:t>
            </a:r>
            <a:r>
              <a:rPr lang="ru" sz="2000" baseline="30000" dirty="0"/>
              <a:t>2–5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00" y="212848"/>
            <a:ext cx="10440000" cy="1041400"/>
          </a:xfrm>
        </p:spPr>
        <p:txBody>
          <a:bodyPr rtlCol="0">
            <a:normAutofit/>
          </a:bodyPr>
          <a:lstStyle/>
          <a:p>
            <a:pPr rtl="0"/>
            <a:r>
              <a:rPr lang="ru"/>
              <a:t>Хирургическая операция при болезни Крона</a:t>
            </a:r>
            <a:endParaRPr lang="de-D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9D91D8-491B-3E4D-A8DE-F8DBA4D322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420" y="4787463"/>
            <a:ext cx="1388517" cy="1041388"/>
          </a:xfrm>
          <a:prstGeom prst="rect">
            <a:avLst/>
          </a:prstGeom>
        </p:spPr>
      </p:pic>
      <p:sp>
        <p:nvSpPr>
          <p:cNvPr id="84" name="Line 87">
            <a:extLst>
              <a:ext uri="{FF2B5EF4-FFF2-40B4-BE49-F238E27FC236}">
                <a16:creationId xmlns:a16="http://schemas.microsoft.com/office/drawing/2014/main" id="{E91C39A3-6915-D14D-A901-CEAE36B965D9}"/>
              </a:ext>
            </a:extLst>
          </p:cNvPr>
          <p:cNvSpPr>
            <a:spLocks noChangeShapeType="1"/>
          </p:cNvSpPr>
          <p:nvPr/>
        </p:nvSpPr>
        <p:spPr bwMode="blackWhite">
          <a:xfrm flipV="1">
            <a:off x="10497281" y="3697894"/>
            <a:ext cx="131647" cy="101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rtlCol="0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87" name="Oval 88">
            <a:extLst>
              <a:ext uri="{FF2B5EF4-FFF2-40B4-BE49-F238E27FC236}">
                <a16:creationId xmlns:a16="http://schemas.microsoft.com/office/drawing/2014/main" id="{86B595D7-7481-0C4C-98F6-F2BE3D13D79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0529589" y="3657199"/>
            <a:ext cx="63780" cy="78762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88" name="Text Box 93">
            <a:extLst>
              <a:ext uri="{FF2B5EF4-FFF2-40B4-BE49-F238E27FC236}">
                <a16:creationId xmlns:a16="http://schemas.microsoft.com/office/drawing/2014/main" id="{4B0EAE3B-887C-994E-8F92-14F84C784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7346" y="3547439"/>
            <a:ext cx="1255966" cy="37967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6500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Выживаемость без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</a:b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симптомов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C6507B6A-3494-B741-80A8-23239289A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9425" y="2999139"/>
            <a:ext cx="1255966" cy="39582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6500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Выживаемость без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</a:b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вмешательства</a:t>
            </a:r>
          </a:p>
        </p:txBody>
      </p:sp>
      <p:sp>
        <p:nvSpPr>
          <p:cNvPr id="57" name="Line 67">
            <a:extLst>
              <a:ext uri="{FF2B5EF4-FFF2-40B4-BE49-F238E27FC236}">
                <a16:creationId xmlns:a16="http://schemas.microsoft.com/office/drawing/2014/main" id="{855B0A00-745D-4D45-99FE-A28E22F0F5C9}"/>
              </a:ext>
            </a:extLst>
          </p:cNvPr>
          <p:cNvSpPr>
            <a:spLocks noChangeShapeType="1"/>
          </p:cNvSpPr>
          <p:nvPr/>
        </p:nvSpPr>
        <p:spPr bwMode="black">
          <a:xfrm>
            <a:off x="10484441" y="3092038"/>
            <a:ext cx="131647" cy="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rtlCol="0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8" name="Oval 68">
            <a:extLst>
              <a:ext uri="{FF2B5EF4-FFF2-40B4-BE49-F238E27FC236}">
                <a16:creationId xmlns:a16="http://schemas.microsoft.com/office/drawing/2014/main" id="{666CA706-2140-3948-9635-557D5093E3F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0513520" y="3049628"/>
            <a:ext cx="63779" cy="78762"/>
          </a:xfrm>
          <a:prstGeom prst="ellipse">
            <a:avLst/>
          </a:prstGeom>
          <a:solidFill>
            <a:srgbClr val="A30050"/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wrap="none" rtlCol="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9" name="Line 3">
            <a:extLst>
              <a:ext uri="{FF2B5EF4-FFF2-40B4-BE49-F238E27FC236}">
                <a16:creationId xmlns:a16="http://schemas.microsoft.com/office/drawing/2014/main" id="{740EDE85-E6A1-5343-AA36-9D5775E9B321}"/>
              </a:ext>
            </a:extLst>
          </p:cNvPr>
          <p:cNvSpPr>
            <a:spLocks noChangeShapeType="1"/>
          </p:cNvSpPr>
          <p:nvPr/>
        </p:nvSpPr>
        <p:spPr bwMode="black">
          <a:xfrm>
            <a:off x="10502429" y="4202774"/>
            <a:ext cx="131647" cy="101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rtlCol="0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510C2B2D-B793-6F4B-A634-A458E22D529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537589" y="4161374"/>
            <a:ext cx="58873" cy="8179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rtlCol="0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8" name="Text Box 96">
            <a:extLst>
              <a:ext uri="{FF2B5EF4-FFF2-40B4-BE49-F238E27FC236}">
                <a16:creationId xmlns:a16="http://schemas.microsoft.com/office/drawing/2014/main" id="{BB17D986-282B-4548-A48E-60630ACA9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7414" y="4116945"/>
            <a:ext cx="1255966" cy="52406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6500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Выживаемость без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</a:br>
            <a:r>
              <a:rPr lang="ru" sz="11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rPr>
              <a:t>эндоскопически выявляемых поражений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D1D1F1-1006-4210-9A27-FEA22CAB0391}"/>
              </a:ext>
            </a:extLst>
          </p:cNvPr>
          <p:cNvGrpSpPr/>
          <p:nvPr/>
        </p:nvGrpSpPr>
        <p:grpSpPr>
          <a:xfrm>
            <a:off x="6692135" y="2389239"/>
            <a:ext cx="3673295" cy="2729190"/>
            <a:chOff x="7074533" y="2389239"/>
            <a:chExt cx="2507118" cy="2729190"/>
          </a:xfrm>
        </p:grpSpPr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AB58D064-D5B9-3044-909C-C6C8C643B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05" y="4021018"/>
              <a:ext cx="18594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1" name="Rectangle 48">
              <a:extLst>
                <a:ext uri="{FF2B5EF4-FFF2-40B4-BE49-F238E27FC236}">
                  <a16:creationId xmlns:a16="http://schemas.microsoft.com/office/drawing/2014/main" id="{55EB37B8-C250-3546-B515-3D69CF327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05" y="3613072"/>
              <a:ext cx="18594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22" name="Rectangle 49">
              <a:extLst>
                <a:ext uri="{FF2B5EF4-FFF2-40B4-BE49-F238E27FC236}">
                  <a16:creationId xmlns:a16="http://schemas.microsoft.com/office/drawing/2014/main" id="{8516E565-A044-2D4D-95A1-4331D90DE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05" y="2797184"/>
              <a:ext cx="18594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23" name="Rectangle 50">
              <a:extLst>
                <a:ext uri="{FF2B5EF4-FFF2-40B4-BE49-F238E27FC236}">
                  <a16:creationId xmlns:a16="http://schemas.microsoft.com/office/drawing/2014/main" id="{17FD42B2-48E5-F343-B73A-4F31CE932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533" y="2389239"/>
              <a:ext cx="278923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4" name="Rectangle 51">
              <a:extLst>
                <a:ext uri="{FF2B5EF4-FFF2-40B4-BE49-F238E27FC236}">
                  <a16:creationId xmlns:a16="http://schemas.microsoft.com/office/drawing/2014/main" id="{0DEDA119-9119-6C43-AFCF-66623A889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482" y="4428963"/>
              <a:ext cx="9297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5" name="Rectangle 52">
              <a:extLst>
                <a:ext uri="{FF2B5EF4-FFF2-40B4-BE49-F238E27FC236}">
                  <a16:creationId xmlns:a16="http://schemas.microsoft.com/office/drawing/2014/main" id="{15377A2A-BC56-8F45-8C49-47B8E905D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05" y="3205127"/>
              <a:ext cx="185948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26" name="Text Box 53">
              <a:extLst>
                <a:ext uri="{FF2B5EF4-FFF2-40B4-BE49-F238E27FC236}">
                  <a16:creationId xmlns:a16="http://schemas.microsoft.com/office/drawing/2014/main" id="{5BC48934-3364-3E43-A5CC-C3D23EBFE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0268" y="4810652"/>
              <a:ext cx="63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40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Годы</a:t>
              </a:r>
            </a:p>
          </p:txBody>
        </p:sp>
        <p:sp>
          <p:nvSpPr>
            <p:cNvPr id="97" name="Rectangle 56">
              <a:extLst>
                <a:ext uri="{FF2B5EF4-FFF2-40B4-BE49-F238E27FC236}">
                  <a16:creationId xmlns:a16="http://schemas.microsoft.com/office/drawing/2014/main" id="{72962E40-E2CF-7740-B093-A6204A745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146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98" name="Rectangle 57">
              <a:extLst>
                <a:ext uri="{FF2B5EF4-FFF2-40B4-BE49-F238E27FC236}">
                  <a16:creationId xmlns:a16="http://schemas.microsoft.com/office/drawing/2014/main" id="{AB39750F-02B7-CC4C-A692-8232F143A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2353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9" name="Rectangle 58">
              <a:extLst>
                <a:ext uri="{FF2B5EF4-FFF2-40B4-BE49-F238E27FC236}">
                  <a16:creationId xmlns:a16="http://schemas.microsoft.com/office/drawing/2014/main" id="{8C14FA8B-EC9D-0449-BE99-BF3E0E1FD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559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tangle 59">
              <a:extLst>
                <a:ext uri="{FF2B5EF4-FFF2-40B4-BE49-F238E27FC236}">
                  <a16:creationId xmlns:a16="http://schemas.microsoft.com/office/drawing/2014/main" id="{BAB92490-4030-A747-9871-E38DDDC2D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0766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1" name="Rectangle 60">
              <a:extLst>
                <a:ext uri="{FF2B5EF4-FFF2-40B4-BE49-F238E27FC236}">
                  <a16:creationId xmlns:a16="http://schemas.microsoft.com/office/drawing/2014/main" id="{222DA3FA-7839-7849-9162-F8DC2A2BB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0790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2" name="Rectangle 61">
              <a:extLst>
                <a:ext uri="{FF2B5EF4-FFF2-40B4-BE49-F238E27FC236}">
                  <a16:creationId xmlns:a16="http://schemas.microsoft.com/office/drawing/2014/main" id="{34196A26-78BD-B24C-904A-CCC904C6D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997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3" name="Rectangle 62">
              <a:extLst>
                <a:ext uri="{FF2B5EF4-FFF2-40B4-BE49-F238E27FC236}">
                  <a16:creationId xmlns:a16="http://schemas.microsoft.com/office/drawing/2014/main" id="{07376362-739C-ED4D-86E6-8E55F956F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9204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4" name="Rectangle 63">
              <a:extLst>
                <a:ext uri="{FF2B5EF4-FFF2-40B4-BE49-F238E27FC236}">
                  <a16:creationId xmlns:a16="http://schemas.microsoft.com/office/drawing/2014/main" id="{FF149ED9-0056-6B41-8DDA-5B7A238DF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410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28D7677B-F231-4B45-9CE1-6202DD05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8435" y="4644033"/>
              <a:ext cx="93216" cy="19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00" b="0" i="0" u="none" strike="noStrike" kern="1200" cap="none" spc="0" normalizeH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338B8F44-1BB4-A34B-8D34-0C07B29F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760" y="2515460"/>
              <a:ext cx="2068746" cy="1152141"/>
            </a:xfrm>
            <a:custGeom>
              <a:avLst/>
              <a:gdLst>
                <a:gd name="T0" fmla="*/ 0 w 2530"/>
                <a:gd name="T1" fmla="*/ 0 h 1141"/>
                <a:gd name="T2" fmla="*/ 294 w 2530"/>
                <a:gd name="T3" fmla="*/ 362 h 1141"/>
                <a:gd name="T4" fmla="*/ 584 w 2530"/>
                <a:gd name="T5" fmla="*/ 556 h 1141"/>
                <a:gd name="T6" fmla="*/ 929 w 2530"/>
                <a:gd name="T7" fmla="*/ 624 h 1141"/>
                <a:gd name="T8" fmla="*/ 1244 w 2530"/>
                <a:gd name="T9" fmla="*/ 694 h 1141"/>
                <a:gd name="T10" fmla="*/ 1559 w 2530"/>
                <a:gd name="T11" fmla="*/ 937 h 1141"/>
                <a:gd name="T12" fmla="*/ 1886 w 2530"/>
                <a:gd name="T13" fmla="*/ 1090 h 1141"/>
                <a:gd name="T14" fmla="*/ 2205 w 2530"/>
                <a:gd name="T15" fmla="*/ 1131 h 1141"/>
                <a:gd name="T16" fmla="*/ 2530 w 2530"/>
                <a:gd name="T17" fmla="*/ 1141 h 1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0"/>
                <a:gd name="T28" fmla="*/ 0 h 1141"/>
                <a:gd name="T29" fmla="*/ 2530 w 2530"/>
                <a:gd name="T30" fmla="*/ 1141 h 1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0" h="1141">
                  <a:moveTo>
                    <a:pt x="0" y="0"/>
                  </a:moveTo>
                  <a:lnTo>
                    <a:pt x="294" y="362"/>
                  </a:lnTo>
                  <a:lnTo>
                    <a:pt x="584" y="556"/>
                  </a:lnTo>
                  <a:lnTo>
                    <a:pt x="929" y="624"/>
                  </a:lnTo>
                  <a:lnTo>
                    <a:pt x="1244" y="694"/>
                  </a:lnTo>
                  <a:lnTo>
                    <a:pt x="1559" y="937"/>
                  </a:lnTo>
                  <a:lnTo>
                    <a:pt x="1886" y="1090"/>
                  </a:lnTo>
                  <a:lnTo>
                    <a:pt x="2205" y="1131"/>
                  </a:lnTo>
                  <a:lnTo>
                    <a:pt x="2530" y="1141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9" name="Oval 79">
              <a:extLst>
                <a:ext uri="{FF2B5EF4-FFF2-40B4-BE49-F238E27FC236}">
                  <a16:creationId xmlns:a16="http://schemas.microsoft.com/office/drawing/2014/main" id="{CFB3DBD1-4B05-CB43-B231-0E5F231DCE9E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9488434" y="3631384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0" name="Oval 80">
              <a:extLst>
                <a:ext uri="{FF2B5EF4-FFF2-40B4-BE49-F238E27FC236}">
                  <a16:creationId xmlns:a16="http://schemas.microsoft.com/office/drawing/2014/main" id="{A725A418-7242-7642-8B0E-A2F228066EF5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9223504" y="3615801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1" name="Oval 81">
              <a:extLst>
                <a:ext uri="{FF2B5EF4-FFF2-40B4-BE49-F238E27FC236}">
                  <a16:creationId xmlns:a16="http://schemas.microsoft.com/office/drawing/2014/main" id="{9B677EDC-DDEF-294D-9DFF-BD1CA7CCB6EE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963480" y="3579886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42D11987-D73D-4D4E-A77C-651A3EE6B107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688737" y="3438384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3" name="Oval 83">
              <a:extLst>
                <a:ext uri="{FF2B5EF4-FFF2-40B4-BE49-F238E27FC236}">
                  <a16:creationId xmlns:a16="http://schemas.microsoft.com/office/drawing/2014/main" id="{36723EBF-F303-214F-B27D-491C530B6D2E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440978" y="3183049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4" name="Oval 84">
              <a:extLst>
                <a:ext uri="{FF2B5EF4-FFF2-40B4-BE49-F238E27FC236}">
                  <a16:creationId xmlns:a16="http://schemas.microsoft.com/office/drawing/2014/main" id="{EB326FD4-FAC9-C84E-A9D6-99F35371BEC0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180954" y="3110346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5" name="Oval 85">
              <a:extLst>
                <a:ext uri="{FF2B5EF4-FFF2-40B4-BE49-F238E27FC236}">
                  <a16:creationId xmlns:a16="http://schemas.microsoft.com/office/drawing/2014/main" id="{8A2B6195-5EB3-6D4B-99A3-63DFA80D1EEC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7893946" y="3034177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E2F8820-3A5C-CA46-A8F3-998BDCDA74F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7655999" y="2846798"/>
              <a:ext cx="63780" cy="78762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9" name="Line 8">
              <a:extLst>
                <a:ext uri="{FF2B5EF4-FFF2-40B4-BE49-F238E27FC236}">
                  <a16:creationId xmlns:a16="http://schemas.microsoft.com/office/drawing/2014/main" id="{6860E515-9A4C-574B-ABC6-640380F904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4663" y="2468001"/>
              <a:ext cx="818" cy="2078093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1" name="Line 10">
              <a:extLst>
                <a:ext uri="{FF2B5EF4-FFF2-40B4-BE49-F238E27FC236}">
                  <a16:creationId xmlns:a16="http://schemas.microsoft.com/office/drawing/2014/main" id="{480ED596-9D54-9C40-94F6-B5BF2B684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14033" y="4535997"/>
              <a:ext cx="2089188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FF6DC072-FF8B-9E4C-B3BE-76A24C49C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94106" y="4535997"/>
              <a:ext cx="818" cy="5957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3" name="Line 12">
              <a:extLst>
                <a:ext uri="{FF2B5EF4-FFF2-40B4-BE49-F238E27FC236}">
                  <a16:creationId xmlns:a16="http://schemas.microsoft.com/office/drawing/2014/main" id="{ED58B3A1-B380-6D42-A0A8-EA6A4C014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17728" y="4535997"/>
              <a:ext cx="818" cy="5957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4" name="Line 13">
              <a:extLst>
                <a:ext uri="{FF2B5EF4-FFF2-40B4-BE49-F238E27FC236}">
                  <a16:creationId xmlns:a16="http://schemas.microsoft.com/office/drawing/2014/main" id="{757DB31E-3287-854F-8B3F-4F8009AB7A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61792" y="4538016"/>
              <a:ext cx="2453" cy="57557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5" name="Line 14">
              <a:extLst>
                <a:ext uri="{FF2B5EF4-FFF2-40B4-BE49-F238E27FC236}">
                  <a16:creationId xmlns:a16="http://schemas.microsoft.com/office/drawing/2014/main" id="{26A65F62-DB5F-0847-809A-AA77BBFC90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11701" y="4535997"/>
              <a:ext cx="818" cy="5957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6" name="Line 15">
              <a:extLst>
                <a:ext uri="{FF2B5EF4-FFF2-40B4-BE49-F238E27FC236}">
                  <a16:creationId xmlns:a16="http://schemas.microsoft.com/office/drawing/2014/main" id="{E38C20F1-76F8-1D4C-AD22-E122638D9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72543" y="4535997"/>
              <a:ext cx="818" cy="5957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7" name="Line 16">
              <a:extLst>
                <a:ext uri="{FF2B5EF4-FFF2-40B4-BE49-F238E27FC236}">
                  <a16:creationId xmlns:a16="http://schemas.microsoft.com/office/drawing/2014/main" id="{691D34C2-9EDC-1A4F-901D-1207C8FCB4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34203" y="4538016"/>
              <a:ext cx="1635" cy="57557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8" name="Line 17">
              <a:extLst>
                <a:ext uri="{FF2B5EF4-FFF2-40B4-BE49-F238E27FC236}">
                  <a16:creationId xmlns:a16="http://schemas.microsoft.com/office/drawing/2014/main" id="{E800BB40-5D55-7744-937D-F2702BBA44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03221" y="4538016"/>
              <a:ext cx="818" cy="57557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69" name="Line 18">
              <a:extLst>
                <a:ext uri="{FF2B5EF4-FFF2-40B4-BE49-F238E27FC236}">
                  <a16:creationId xmlns:a16="http://schemas.microsoft.com/office/drawing/2014/main" id="{A885D161-45B6-6548-96BB-168E9EB65A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4663" y="4541045"/>
              <a:ext cx="818" cy="57557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0" name="Line 19">
              <a:extLst>
                <a:ext uri="{FF2B5EF4-FFF2-40B4-BE49-F238E27FC236}">
                  <a16:creationId xmlns:a16="http://schemas.microsoft.com/office/drawing/2014/main" id="{09C266A2-5657-6744-BBC0-2B1110D5C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3905904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1" name="Line 20">
              <a:extLst>
                <a:ext uri="{FF2B5EF4-FFF2-40B4-BE49-F238E27FC236}">
                  <a16:creationId xmlns:a16="http://schemas.microsoft.com/office/drawing/2014/main" id="{8EF02055-2430-4A40-A648-75C2D4AC8D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4535997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2" name="Line 21">
              <a:extLst>
                <a:ext uri="{FF2B5EF4-FFF2-40B4-BE49-F238E27FC236}">
                  <a16:creationId xmlns:a16="http://schemas.microsoft.com/office/drawing/2014/main" id="{3857DCA0-91BF-D54F-9503-BC5E31746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2669954"/>
              <a:ext cx="37614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3" name="Line 22">
              <a:extLst>
                <a:ext uri="{FF2B5EF4-FFF2-40B4-BE49-F238E27FC236}">
                  <a16:creationId xmlns:a16="http://schemas.microsoft.com/office/drawing/2014/main" id="{7F8C4FA5-4D7C-3941-9ECB-D9FBD5867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2872916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4" name="Line 23">
              <a:extLst>
                <a:ext uri="{FF2B5EF4-FFF2-40B4-BE49-F238E27FC236}">
                  <a16:creationId xmlns:a16="http://schemas.microsoft.com/office/drawing/2014/main" id="{BDD63DE0-F213-6A4A-8B1A-0A75C46C7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3084967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5" name="Line 24">
              <a:extLst>
                <a:ext uri="{FF2B5EF4-FFF2-40B4-BE49-F238E27FC236}">
                  <a16:creationId xmlns:a16="http://schemas.microsoft.com/office/drawing/2014/main" id="{316E0B22-D2C1-CE4D-8412-061F5064B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3297017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6" name="Line 25">
              <a:extLst>
                <a:ext uri="{FF2B5EF4-FFF2-40B4-BE49-F238E27FC236}">
                  <a16:creationId xmlns:a16="http://schemas.microsoft.com/office/drawing/2014/main" id="{F69DED31-FCE8-C945-B17D-86435D7F2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3494930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7" name="Line 26">
              <a:extLst>
                <a:ext uri="{FF2B5EF4-FFF2-40B4-BE49-F238E27FC236}">
                  <a16:creationId xmlns:a16="http://schemas.microsoft.com/office/drawing/2014/main" id="{5B2ADEE4-0C37-A64B-832C-C25FE9DFE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3698903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8" name="Line 27">
              <a:extLst>
                <a:ext uri="{FF2B5EF4-FFF2-40B4-BE49-F238E27FC236}">
                  <a16:creationId xmlns:a16="http://schemas.microsoft.com/office/drawing/2014/main" id="{662FFBEB-C5C1-3B44-BFDA-2A10A3FAB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4109876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79" name="Line 28">
              <a:extLst>
                <a:ext uri="{FF2B5EF4-FFF2-40B4-BE49-F238E27FC236}">
                  <a16:creationId xmlns:a16="http://schemas.microsoft.com/office/drawing/2014/main" id="{8DF99696-32C3-2A44-8D55-2F7D640C9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4320917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0" name="Line 29">
              <a:extLst>
                <a:ext uri="{FF2B5EF4-FFF2-40B4-BE49-F238E27FC236}">
                  <a16:creationId xmlns:a16="http://schemas.microsoft.com/office/drawing/2014/main" id="{0F48EA7F-7173-5940-B472-B00F44830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9690" y="2468001"/>
              <a:ext cx="44973" cy="101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1" name="Line 30">
              <a:extLst>
                <a:ext uri="{FF2B5EF4-FFF2-40B4-BE49-F238E27FC236}">
                  <a16:creationId xmlns:a16="http://schemas.microsoft.com/office/drawing/2014/main" id="{06248B33-0902-D848-89A0-6E4484B354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45953" y="4538016"/>
              <a:ext cx="2453" cy="60586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DA46C4E7-9443-6D48-B8DD-B8A2DA7DBF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427116" y="2486179"/>
              <a:ext cx="2074470" cy="601820"/>
            </a:xfrm>
            <a:custGeom>
              <a:avLst/>
              <a:gdLst>
                <a:gd name="T0" fmla="*/ 0 w 2537"/>
                <a:gd name="T1" fmla="*/ 0 h 596"/>
                <a:gd name="T2" fmla="*/ 301 w 2537"/>
                <a:gd name="T3" fmla="*/ 70 h 596"/>
                <a:gd name="T4" fmla="*/ 591 w 2537"/>
                <a:gd name="T5" fmla="*/ 93 h 596"/>
                <a:gd name="T6" fmla="*/ 945 w 2537"/>
                <a:gd name="T7" fmla="*/ 187 h 596"/>
                <a:gd name="T8" fmla="*/ 1260 w 2537"/>
                <a:gd name="T9" fmla="*/ 212 h 596"/>
                <a:gd name="T10" fmla="*/ 1578 w 2537"/>
                <a:gd name="T11" fmla="*/ 386 h 596"/>
                <a:gd name="T12" fmla="*/ 1900 w 2537"/>
                <a:gd name="T13" fmla="*/ 492 h 596"/>
                <a:gd name="T14" fmla="*/ 2212 w 2537"/>
                <a:gd name="T15" fmla="*/ 588 h 596"/>
                <a:gd name="T16" fmla="*/ 2537 w 2537"/>
                <a:gd name="T17" fmla="*/ 596 h 5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7"/>
                <a:gd name="T28" fmla="*/ 0 h 596"/>
                <a:gd name="T29" fmla="*/ 2537 w 2537"/>
                <a:gd name="T30" fmla="*/ 596 h 5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7" h="596">
                  <a:moveTo>
                    <a:pt x="0" y="0"/>
                  </a:moveTo>
                  <a:lnTo>
                    <a:pt x="301" y="70"/>
                  </a:lnTo>
                  <a:lnTo>
                    <a:pt x="591" y="93"/>
                  </a:lnTo>
                  <a:lnTo>
                    <a:pt x="945" y="187"/>
                  </a:lnTo>
                  <a:lnTo>
                    <a:pt x="1260" y="212"/>
                  </a:lnTo>
                  <a:lnTo>
                    <a:pt x="1578" y="386"/>
                  </a:lnTo>
                  <a:lnTo>
                    <a:pt x="1900" y="492"/>
                  </a:lnTo>
                  <a:lnTo>
                    <a:pt x="2212" y="588"/>
                  </a:lnTo>
                  <a:lnTo>
                    <a:pt x="2537" y="596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70">
              <a:extLst>
                <a:ext uri="{FF2B5EF4-FFF2-40B4-BE49-F238E27FC236}">
                  <a16:creationId xmlns:a16="http://schemas.microsoft.com/office/drawing/2014/main" id="{222343A3-5B8E-7F41-A772-41938044443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9468060" y="3041549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71">
              <a:extLst>
                <a:ext uri="{FF2B5EF4-FFF2-40B4-BE49-F238E27FC236}">
                  <a16:creationId xmlns:a16="http://schemas.microsoft.com/office/drawing/2014/main" id="{8AFE35FD-210E-0243-802F-C76B68652CC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9198224" y="3041549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1" name="Oval 72">
              <a:extLst>
                <a:ext uri="{FF2B5EF4-FFF2-40B4-BE49-F238E27FC236}">
                  <a16:creationId xmlns:a16="http://schemas.microsoft.com/office/drawing/2014/main" id="{6D775213-8DF3-5944-8CFF-41AA8A32E5A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8943106" y="2947641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2" name="Oval 73">
              <a:extLst>
                <a:ext uri="{FF2B5EF4-FFF2-40B4-BE49-F238E27FC236}">
                  <a16:creationId xmlns:a16="http://schemas.microsoft.com/office/drawing/2014/main" id="{50D8A822-C3C2-9E4F-87D2-4988FC561C2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8678176" y="2835558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3" name="Oval 74">
              <a:extLst>
                <a:ext uri="{FF2B5EF4-FFF2-40B4-BE49-F238E27FC236}">
                  <a16:creationId xmlns:a16="http://schemas.microsoft.com/office/drawing/2014/main" id="{9BA583E3-AA34-DE4A-AA66-78F94C3B779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8420605" y="2659859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4" name="Oval 75">
              <a:extLst>
                <a:ext uri="{FF2B5EF4-FFF2-40B4-BE49-F238E27FC236}">
                  <a16:creationId xmlns:a16="http://schemas.microsoft.com/office/drawing/2014/main" id="{73DDB749-BA94-0B42-BBE8-1F5C10D7C47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8160580" y="2638654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76">
              <a:extLst>
                <a:ext uri="{FF2B5EF4-FFF2-40B4-BE49-F238E27FC236}">
                  <a16:creationId xmlns:a16="http://schemas.microsoft.com/office/drawing/2014/main" id="{190573B9-DFF6-134E-9B2B-7D96B4AB6A5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873573" y="2544746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77">
              <a:extLst>
                <a:ext uri="{FF2B5EF4-FFF2-40B4-BE49-F238E27FC236}">
                  <a16:creationId xmlns:a16="http://schemas.microsoft.com/office/drawing/2014/main" id="{E99ECEE9-3CD3-1540-8214-7E0E03C2CAA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635626" y="2517482"/>
              <a:ext cx="63780" cy="78762"/>
            </a:xfrm>
            <a:prstGeom prst="ellipse">
              <a:avLst/>
            </a:prstGeom>
            <a:solidFill>
              <a:srgbClr val="A3005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90">
              <a:extLst>
                <a:ext uri="{FF2B5EF4-FFF2-40B4-BE49-F238E27FC236}">
                  <a16:creationId xmlns:a16="http://schemas.microsoft.com/office/drawing/2014/main" id="{9A5C03DB-F2FA-3A47-9646-E8EAA8A29EA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8944742" y="4177531"/>
              <a:ext cx="58873" cy="817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91">
              <a:extLst>
                <a:ext uri="{FF2B5EF4-FFF2-40B4-BE49-F238E27FC236}">
                  <a16:creationId xmlns:a16="http://schemas.microsoft.com/office/drawing/2014/main" id="{787C47FF-3C05-9F42-801F-4B59BBA53D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8162216" y="4180560"/>
              <a:ext cx="58873" cy="817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92">
              <a:extLst>
                <a:ext uri="{FF2B5EF4-FFF2-40B4-BE49-F238E27FC236}">
                  <a16:creationId xmlns:a16="http://schemas.microsoft.com/office/drawing/2014/main" id="{B5844651-5212-0C48-AA2C-1BB3481C3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7627449" y="3929129"/>
              <a:ext cx="58873" cy="8179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id="{D68C6E09-5459-3E43-AAAC-154E0BD4834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428751" y="2475069"/>
              <a:ext cx="1546245" cy="1750930"/>
            </a:xfrm>
            <a:custGeom>
              <a:avLst/>
              <a:gdLst>
                <a:gd name="T0" fmla="*/ 0 w 1891"/>
                <a:gd name="T1" fmla="*/ 0 h 1734"/>
                <a:gd name="T2" fmla="*/ 283 w 1891"/>
                <a:gd name="T3" fmla="*/ 1483 h 1734"/>
                <a:gd name="T4" fmla="*/ 943 w 1891"/>
                <a:gd name="T5" fmla="*/ 1734 h 1734"/>
                <a:gd name="T6" fmla="*/ 1891 w 1891"/>
                <a:gd name="T7" fmla="*/ 1729 h 1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91"/>
                <a:gd name="T13" fmla="*/ 0 h 1734"/>
                <a:gd name="T14" fmla="*/ 1891 w 1891"/>
                <a:gd name="T15" fmla="*/ 1734 h 1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91" h="1734">
                  <a:moveTo>
                    <a:pt x="0" y="0"/>
                  </a:moveTo>
                  <a:lnTo>
                    <a:pt x="283" y="1483"/>
                  </a:lnTo>
                  <a:lnTo>
                    <a:pt x="943" y="1734"/>
                  </a:lnTo>
                  <a:lnTo>
                    <a:pt x="1891" y="1729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rtlCol="0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Connecteur droit 105">
              <a:extLst>
                <a:ext uri="{FF2B5EF4-FFF2-40B4-BE49-F238E27FC236}">
                  <a16:creationId xmlns:a16="http://schemas.microsoft.com/office/drawing/2014/main" id="{EFF428B3-1A93-7B46-BF91-E3A996BE34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8434439" y="2477396"/>
              <a:ext cx="17166" cy="2005784"/>
            </a:xfrm>
            <a:prstGeom prst="line">
              <a:avLst/>
            </a:prstGeom>
            <a:noFill/>
            <a:ln w="25400" algn="ctr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</p:grpSp>
      <p:pic>
        <p:nvPicPr>
          <p:cNvPr id="106" name="Picture 9" descr="SC003">
            <a:extLst>
              <a:ext uri="{FF2B5EF4-FFF2-40B4-BE49-F238E27FC236}">
                <a16:creationId xmlns:a16="http://schemas.microsoft.com/office/drawing/2014/main" id="{C0047D25-C1CB-3744-8933-93311EC53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2524" y="5184257"/>
            <a:ext cx="1183656" cy="6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3">
            <a:extLst>
              <a:ext uri="{FF2B5EF4-FFF2-40B4-BE49-F238E27FC236}">
                <a16:creationId xmlns:a16="http://schemas.microsoft.com/office/drawing/2014/main" id="{17ACDCF3-02F7-B24A-B2BB-6CCE6BDA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815" y="5204852"/>
            <a:ext cx="1183655" cy="65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19A2B60-718B-4E98-A088-EC5069AC9CC3}"/>
              </a:ext>
            </a:extLst>
          </p:cNvPr>
          <p:cNvSpPr txBox="1"/>
          <p:nvPr/>
        </p:nvSpPr>
        <p:spPr>
          <a:xfrm>
            <a:off x="-1" y="6410213"/>
            <a:ext cx="6894577" cy="450000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Cleynen I et al. Lancet 2016;387(10014):156–67.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Olaison G et al. Gut 1992;33(3):331–35.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Sachar DB. Med Clin North Am 1990;74(1):183–8.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Rutgeerts P et al. Gut 1984;25(6):665–72.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Rutgeerts P et al. Gastroenterology 1990;99(4):956–63.</a:t>
            </a:r>
          </a:p>
        </p:txBody>
      </p:sp>
      <p:sp>
        <p:nvSpPr>
          <p:cNvPr id="110" name="Text Placeholder 8">
            <a:extLst>
              <a:ext uri="{FF2B5EF4-FFF2-40B4-BE49-F238E27FC236}">
                <a16:creationId xmlns:a16="http://schemas.microsoft.com/office/drawing/2014/main" id="{3FBB2071-AB9C-49A8-A4BF-AE4F0C7F3859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БК -  болезнь Крона</a:t>
            </a:r>
          </a:p>
        </p:txBody>
      </p:sp>
      <p:sp>
        <p:nvSpPr>
          <p:cNvPr id="108" name="TextBox 10">
            <a:extLst>
              <a:ext uri="{FF2B5EF4-FFF2-40B4-BE49-F238E27FC236}">
                <a16:creationId xmlns:a16="http://schemas.microsoft.com/office/drawing/2014/main" id="{E0330673-BFAA-4AF2-9CC8-71EEF8140195}"/>
              </a:ext>
            </a:extLst>
          </p:cNvPr>
          <p:cNvSpPr txBox="1"/>
          <p:nvPr/>
        </p:nvSpPr>
        <p:spPr>
          <a:xfrm>
            <a:off x="197405" y="5833197"/>
            <a:ext cx="381737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взят из работы Cleynen I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1" name="TextBox 10">
            <a:extLst>
              <a:ext uri="{FF2B5EF4-FFF2-40B4-BE49-F238E27FC236}">
                <a16:creationId xmlns:a16="http://schemas.microsoft.com/office/drawing/2014/main" id="{DD8F75B3-31C5-47EA-A35A-B42EA4E4EC8D}"/>
              </a:ext>
            </a:extLst>
          </p:cNvPr>
          <p:cNvSpPr txBox="1"/>
          <p:nvPr/>
        </p:nvSpPr>
        <p:spPr>
          <a:xfrm>
            <a:off x="9035905" y="4932075"/>
            <a:ext cx="282834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взят из работы Rutgeerts P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181FD52-C705-4372-A311-8C434A739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876539"/>
              </p:ext>
            </p:extLst>
          </p:nvPr>
        </p:nvGraphicFramePr>
        <p:xfrm>
          <a:off x="4139987" y="2738380"/>
          <a:ext cx="2298913" cy="204216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470920">
                  <a:extLst>
                    <a:ext uri="{9D8B030D-6E8A-4147-A177-3AD203B41FA5}">
                      <a16:colId xmlns:a16="http://schemas.microsoft.com/office/drawing/2014/main" val="2711628025"/>
                    </a:ext>
                  </a:extLst>
                </a:gridCol>
                <a:gridCol w="827993">
                  <a:extLst>
                    <a:ext uri="{9D8B030D-6E8A-4147-A177-3AD203B41FA5}">
                      <a16:colId xmlns:a16="http://schemas.microsoft.com/office/drawing/2014/main" val="273056414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Распределение фенотипов первичной когорты: Локализация заболевания</a:t>
                      </a:r>
                      <a:r>
                        <a:rPr lang="ru" sz="1000" baseline="30000" dirty="0">
                          <a:solidFill>
                            <a:srgbClr val="595959"/>
                          </a:solidFill>
                        </a:rPr>
                        <a:t>1</a:t>
                      </a:r>
                      <a:endParaRPr lang="en-GB" sz="1000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0"/>
                      <a:endParaRPr lang="en-GB" sz="120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288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Область подвздошной кишки (L1)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3878 (31%)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1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Область ободочной кишки (L2)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2933 (24%)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95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Область подвздошной и ободочной кишки (L3)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" sz="1000" dirty="0">
                          <a:solidFill>
                            <a:srgbClr val="595959"/>
                          </a:solidFill>
                        </a:rPr>
                        <a:t>5520 (44%)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763982"/>
                  </a:ext>
                </a:extLst>
              </a:tr>
            </a:tbl>
          </a:graphicData>
        </a:graphic>
      </p:graphicFrame>
      <p:sp>
        <p:nvSpPr>
          <p:cNvPr id="85" name="ZoneTexte 3">
            <a:extLst>
              <a:ext uri="{FF2B5EF4-FFF2-40B4-BE49-F238E27FC236}">
                <a16:creationId xmlns:a16="http://schemas.microsoft.com/office/drawing/2014/main" id="{B4CC14D8-E7D3-42E5-8A78-EA98DFEA2550}"/>
              </a:ext>
            </a:extLst>
          </p:cNvPr>
          <p:cNvSpPr txBox="1"/>
          <p:nvPr/>
        </p:nvSpPr>
        <p:spPr>
          <a:xfrm>
            <a:off x="4385047" y="5797337"/>
            <a:ext cx="1545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Изображение любезно предоставлено Д. Казалс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Texte 3">
            <a:extLst>
              <a:ext uri="{FF2B5EF4-FFF2-40B4-BE49-F238E27FC236}">
                <a16:creationId xmlns:a16="http://schemas.microsoft.com/office/drawing/2014/main" id="{3AACB70D-E618-4FDD-A794-4DBFB48E2669}"/>
              </a:ext>
            </a:extLst>
          </p:cNvPr>
          <p:cNvSpPr txBox="1"/>
          <p:nvPr/>
        </p:nvSpPr>
        <p:spPr>
          <a:xfrm>
            <a:off x="8754551" y="5870011"/>
            <a:ext cx="2214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00" b="0" i="0" u="none" strike="noStrike" kern="1200" cap="none" spc="0" normalizeH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Изображения любезно предоставлены М. Алле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5BD515-13E6-4B93-977B-77868B782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4" y="2964779"/>
            <a:ext cx="3997617" cy="27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2"/>
    </mc:Choice>
    <mc:Fallback xmlns="">
      <p:transition spd="slow" advTm="3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84CEDF-3DD2-47E5-9C3B-9BBDE8DF0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921" y="1406526"/>
            <a:ext cx="5901667" cy="4351338"/>
          </a:xfrm>
        </p:spPr>
        <p:txBody>
          <a:bodyPr rtlCol="0"/>
          <a:lstStyle/>
          <a:p>
            <a:pPr rtl="0"/>
            <a:r>
              <a:rPr lang="ru" sz="1800" dirty="0"/>
              <a:t>Рецидив локализуется в неотерминальном отделе подвздошной кишки и в области анастомоза в 88% случаев</a:t>
            </a:r>
            <a:r>
              <a:rPr lang="ru" sz="1800" baseline="30000" dirty="0"/>
              <a:t>1</a:t>
            </a:r>
          </a:p>
          <a:p>
            <a:pPr rtl="0"/>
            <a:endParaRPr lang="en-GB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2A8C39-5103-4552-8279-1351C28F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</p:spPr>
        <p:txBody>
          <a:bodyPr rtlCol="0"/>
          <a:lstStyle/>
          <a:p>
            <a:pPr rtl="0"/>
            <a:r>
              <a:rPr lang="ru" sz="1800" dirty="0"/>
              <a:t>Прогнозирование клинического рецидива с использованием эндоскопии:</a:t>
            </a:r>
            <a:r>
              <a:rPr lang="ru" sz="1800" baseline="30000" dirty="0"/>
              <a:t>3</a:t>
            </a:r>
            <a:endParaRPr lang="en-GB" sz="1800" dirty="0"/>
          </a:p>
          <a:p>
            <a:pPr marL="0" indent="0" rtl="0">
              <a:buNone/>
            </a:pPr>
            <a:endParaRPr lang="en-GB" sz="2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9D91D8-491B-3E4D-A8DE-F8DBA4D322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8" y="4197351"/>
            <a:ext cx="2214563" cy="1660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A09086-D894-F741-ACCF-807A3985BCC7}"/>
              </a:ext>
            </a:extLst>
          </p:cNvPr>
          <p:cNvSpPr/>
          <p:nvPr/>
        </p:nvSpPr>
        <p:spPr>
          <a:xfrm>
            <a:off x="2790825" y="4613032"/>
            <a:ext cx="350036" cy="209546"/>
          </a:xfrm>
          <a:prstGeom prst="rect">
            <a:avLst/>
          </a:prstGeom>
          <a:solidFill>
            <a:srgbClr val="2A2B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080A05-0C64-504E-A9F4-E343992B5875}"/>
              </a:ext>
            </a:extLst>
          </p:cNvPr>
          <p:cNvSpPr txBox="1"/>
          <p:nvPr/>
        </p:nvSpPr>
        <p:spPr>
          <a:xfrm>
            <a:off x="2033579" y="5843530"/>
            <a:ext cx="2214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00" b="0" i="0" u="none" strike="noStrike" kern="1200" cap="none" spc="0" normalizeH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Изображение любезно предоставлено Д. Казалс</a:t>
            </a:r>
            <a:endParaRPr kumimoji="0" lang="en-GB" sz="1000" b="0" i="0" u="none" strike="noStrike" kern="1200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7E708-9416-49F8-9828-10EF308C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Преимущественная локализация послеоперационного рецидива при эндоскопии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2386C8-6365-4579-954A-42C62183EC0A}"/>
              </a:ext>
            </a:extLst>
          </p:cNvPr>
          <p:cNvSpPr txBox="1"/>
          <p:nvPr/>
        </p:nvSpPr>
        <p:spPr>
          <a:xfrm>
            <a:off x="0" y="6410213"/>
            <a:ext cx="5397500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Rutgeerts P et al. Gut 1984;25(6):665–72.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Allez M et al. Gut 2019;68(11):1961–70.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Rutgeerts P et al. Gastroenterology 1990;99(4):956–63.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9DE98793-53A2-4072-8015-E7F61D1265DE}"/>
              </a:ext>
            </a:extLst>
          </p:cNvPr>
          <p:cNvSpPr txBox="1"/>
          <p:nvPr/>
        </p:nvSpPr>
        <p:spPr>
          <a:xfrm>
            <a:off x="6235749" y="5645508"/>
            <a:ext cx="4145244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 rtl="0"/>
            <a:r>
              <a:rPr lang="ru" sz="1000">
                <a:solidFill>
                  <a:schemeClr val="tx1">
                    <a:lumMod val="50000"/>
                    <a:lumOff val="50000"/>
                  </a:schemeClr>
                </a:solidFill>
              </a:rPr>
              <a:t>Рисунок взят из работы Rutgeerts P et al.</a:t>
            </a:r>
            <a:r>
              <a:rPr lang="ru" sz="1000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6DB740DD-021E-4252-9DF1-3FF6D56E27FC}"/>
              </a:ext>
            </a:extLst>
          </p:cNvPr>
          <p:cNvSpPr txBox="1"/>
          <p:nvPr/>
        </p:nvSpPr>
        <p:spPr>
          <a:xfrm>
            <a:off x="1726689" y="3931167"/>
            <a:ext cx="282834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</a:t>
            </a:r>
            <a:r>
              <a:rPr lang="ru" sz="1000">
                <a:solidFill>
                  <a:schemeClr val="tx1">
                    <a:lumMod val="50000"/>
                    <a:lumOff val="50000"/>
                  </a:schemeClr>
                </a:solidFill>
              </a:rPr>
              <a:t>взят из работы</a:t>
            </a:r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 Allez M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9" name="ZoneTexte 3">
            <a:extLst>
              <a:ext uri="{FF2B5EF4-FFF2-40B4-BE49-F238E27FC236}">
                <a16:creationId xmlns:a16="http://schemas.microsoft.com/office/drawing/2014/main" id="{AA7FC687-688F-4CAB-BA3D-31BF3FA4592A}"/>
              </a:ext>
            </a:extLst>
          </p:cNvPr>
          <p:cNvSpPr txBox="1"/>
          <p:nvPr/>
        </p:nvSpPr>
        <p:spPr>
          <a:xfrm>
            <a:off x="10241857" y="4694380"/>
            <a:ext cx="1254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Изображения любезно предоставлены М. Алле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879FA-38DA-4DCA-B304-93C28661E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48" y="2214171"/>
            <a:ext cx="4047151" cy="3425918"/>
          </a:xfrm>
          <a:prstGeom prst="rect">
            <a:avLst/>
          </a:prstGeom>
        </p:spPr>
      </p:pic>
      <p:pic>
        <p:nvPicPr>
          <p:cNvPr id="25" name="Picture 4" descr="SC012">
            <a:extLst>
              <a:ext uri="{FF2B5EF4-FFF2-40B4-BE49-F238E27FC236}">
                <a16:creationId xmlns:a16="http://schemas.microsoft.com/office/drawing/2014/main" id="{69A4D947-D40D-974D-B646-7E6A32B1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09" y="3016343"/>
            <a:ext cx="698249" cy="5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7061110B-AF08-0940-AE87-9380A5CD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09" y="3549241"/>
            <a:ext cx="698249" cy="5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3">
            <a:extLst>
              <a:ext uri="{FF2B5EF4-FFF2-40B4-BE49-F238E27FC236}">
                <a16:creationId xmlns:a16="http://schemas.microsoft.com/office/drawing/2014/main" id="{C8380D4D-6456-B341-9099-1CF1BAB88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96549"/>
              </p:ext>
            </p:extLst>
          </p:nvPr>
        </p:nvGraphicFramePr>
        <p:xfrm>
          <a:off x="9633809" y="4089864"/>
          <a:ext cx="698249" cy="60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8" imgW="1268293" imgH="1219306" progId="">
                  <p:embed/>
                </p:oleObj>
              </mc:Choice>
              <mc:Fallback>
                <p:oleObj name="Image" r:id="rId8" imgW="1268293" imgH="1219306" progId="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C8380D4D-6456-B341-9099-1CF1BAB88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3809" y="4089864"/>
                        <a:ext cx="698249" cy="604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9" descr="SC003">
            <a:extLst>
              <a:ext uri="{FF2B5EF4-FFF2-40B4-BE49-F238E27FC236}">
                <a16:creationId xmlns:a16="http://schemas.microsoft.com/office/drawing/2014/main" id="{F0B54F9A-FDBD-254C-94A2-7A211EBA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09" y="4685678"/>
            <a:ext cx="698249" cy="58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BAC2F250-910D-4A49-B22B-373B99B6D03E}"/>
              </a:ext>
            </a:extLst>
          </p:cNvPr>
          <p:cNvGrpSpPr/>
          <p:nvPr/>
        </p:nvGrpSpPr>
        <p:grpSpPr>
          <a:xfrm>
            <a:off x="972543" y="2122646"/>
            <a:ext cx="2067797" cy="1459549"/>
            <a:chOff x="559991" y="2106410"/>
            <a:chExt cx="2067797" cy="145954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2291147-3C17-41F7-82B0-55C68517CF1D}"/>
                </a:ext>
              </a:extLst>
            </p:cNvPr>
            <p:cNvSpPr/>
            <p:nvPr/>
          </p:nvSpPr>
          <p:spPr>
            <a:xfrm>
              <a:off x="870504" y="2429259"/>
              <a:ext cx="1757284" cy="875899"/>
            </a:xfrm>
            <a:custGeom>
              <a:avLst/>
              <a:gdLst>
                <a:gd name="connsiteX0" fmla="*/ 0 w 1757284"/>
                <a:gd name="connsiteY0" fmla="*/ 875899 h 875899"/>
                <a:gd name="connsiteX1" fmla="*/ 1116531 w 1757284"/>
                <a:gd name="connsiteY1" fmla="*/ 866274 h 875899"/>
                <a:gd name="connsiteX2" fmla="*/ 1260910 w 1757284"/>
                <a:gd name="connsiteY2" fmla="*/ 721895 h 875899"/>
                <a:gd name="connsiteX3" fmla="*/ 365760 w 1757284"/>
                <a:gd name="connsiteY3" fmla="*/ 548640 h 875899"/>
                <a:gd name="connsiteX4" fmla="*/ 240632 w 1757284"/>
                <a:gd name="connsiteY4" fmla="*/ 481263 h 875899"/>
                <a:gd name="connsiteX5" fmla="*/ 317634 w 1757284"/>
                <a:gd name="connsiteY5" fmla="*/ 423512 h 875899"/>
                <a:gd name="connsiteX6" fmla="*/ 1020278 w 1757284"/>
                <a:gd name="connsiteY6" fmla="*/ 404261 h 875899"/>
                <a:gd name="connsiteX7" fmla="*/ 1376413 w 1757284"/>
                <a:gd name="connsiteY7" fmla="*/ 462013 h 875899"/>
                <a:gd name="connsiteX8" fmla="*/ 1443790 w 1757284"/>
                <a:gd name="connsiteY8" fmla="*/ 288758 h 875899"/>
                <a:gd name="connsiteX9" fmla="*/ 712270 w 1757284"/>
                <a:gd name="connsiteY9" fmla="*/ 269507 h 875899"/>
                <a:gd name="connsiteX10" fmla="*/ 567891 w 1757284"/>
                <a:gd name="connsiteY10" fmla="*/ 125128 h 875899"/>
                <a:gd name="connsiteX11" fmla="*/ 1626670 w 1757284"/>
                <a:gd name="connsiteY11" fmla="*/ 173255 h 875899"/>
                <a:gd name="connsiteX12" fmla="*/ 1684421 w 1757284"/>
                <a:gd name="connsiteY12" fmla="*/ 105878 h 875899"/>
                <a:gd name="connsiteX13" fmla="*/ 1116531 w 1757284"/>
                <a:gd name="connsiteY13" fmla="*/ 0 h 87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84" h="875899">
                  <a:moveTo>
                    <a:pt x="0" y="875899"/>
                  </a:moveTo>
                  <a:lnTo>
                    <a:pt x="1116531" y="866274"/>
                  </a:lnTo>
                  <a:cubicBezTo>
                    <a:pt x="1326683" y="840607"/>
                    <a:pt x="1386038" y="774834"/>
                    <a:pt x="1260910" y="721895"/>
                  </a:cubicBezTo>
                  <a:cubicBezTo>
                    <a:pt x="1135782" y="668956"/>
                    <a:pt x="535806" y="588745"/>
                    <a:pt x="365760" y="548640"/>
                  </a:cubicBezTo>
                  <a:cubicBezTo>
                    <a:pt x="195714" y="508535"/>
                    <a:pt x="248653" y="502118"/>
                    <a:pt x="240632" y="481263"/>
                  </a:cubicBezTo>
                  <a:cubicBezTo>
                    <a:pt x="232611" y="460408"/>
                    <a:pt x="187693" y="436346"/>
                    <a:pt x="317634" y="423512"/>
                  </a:cubicBezTo>
                  <a:cubicBezTo>
                    <a:pt x="447575" y="410678"/>
                    <a:pt x="843815" y="397844"/>
                    <a:pt x="1020278" y="404261"/>
                  </a:cubicBezTo>
                  <a:cubicBezTo>
                    <a:pt x="1196741" y="410678"/>
                    <a:pt x="1305828" y="481263"/>
                    <a:pt x="1376413" y="462013"/>
                  </a:cubicBezTo>
                  <a:cubicBezTo>
                    <a:pt x="1446998" y="442763"/>
                    <a:pt x="1554481" y="320842"/>
                    <a:pt x="1443790" y="288758"/>
                  </a:cubicBezTo>
                  <a:cubicBezTo>
                    <a:pt x="1333099" y="256674"/>
                    <a:pt x="858253" y="296779"/>
                    <a:pt x="712270" y="269507"/>
                  </a:cubicBezTo>
                  <a:cubicBezTo>
                    <a:pt x="566287" y="242235"/>
                    <a:pt x="415491" y="141170"/>
                    <a:pt x="567891" y="125128"/>
                  </a:cubicBezTo>
                  <a:cubicBezTo>
                    <a:pt x="720291" y="109086"/>
                    <a:pt x="1440582" y="176463"/>
                    <a:pt x="1626670" y="173255"/>
                  </a:cubicBezTo>
                  <a:cubicBezTo>
                    <a:pt x="1812758" y="170047"/>
                    <a:pt x="1769444" y="134754"/>
                    <a:pt x="1684421" y="105878"/>
                  </a:cubicBezTo>
                  <a:cubicBezTo>
                    <a:pt x="1599398" y="77002"/>
                    <a:pt x="1357964" y="38501"/>
                    <a:pt x="1116531" y="0"/>
                  </a:cubicBezTo>
                </a:path>
              </a:pathLst>
            </a:custGeom>
            <a:noFill/>
            <a:ln w="57150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12B5E4-DDB4-49F4-A241-F2AF1EE8EC5C}"/>
                </a:ext>
              </a:extLst>
            </p:cNvPr>
            <p:cNvSpPr/>
            <p:nvPr/>
          </p:nvSpPr>
          <p:spPr>
            <a:xfrm>
              <a:off x="704051" y="2831174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441F22-2DCD-447B-B05C-6B195A2D1C84}"/>
                </a:ext>
              </a:extLst>
            </p:cNvPr>
            <p:cNvSpPr/>
            <p:nvPr/>
          </p:nvSpPr>
          <p:spPr>
            <a:xfrm>
              <a:off x="698590" y="2570373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197B240-FA31-4F03-A371-502C801EB3A2}"/>
                </a:ext>
              </a:extLst>
            </p:cNvPr>
            <p:cNvSpPr/>
            <p:nvPr/>
          </p:nvSpPr>
          <p:spPr>
            <a:xfrm>
              <a:off x="703529" y="3104362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EE8B4C-AB8A-4883-831F-AAC29DC6B7E5}"/>
                </a:ext>
              </a:extLst>
            </p:cNvPr>
            <p:cNvSpPr/>
            <p:nvPr/>
          </p:nvSpPr>
          <p:spPr>
            <a:xfrm rot="1557501">
              <a:off x="765156" y="2339069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CD684-2C8E-42A0-8CBF-897C67F56DD7}"/>
                </a:ext>
              </a:extLst>
            </p:cNvPr>
            <p:cNvSpPr/>
            <p:nvPr/>
          </p:nvSpPr>
          <p:spPr>
            <a:xfrm rot="3408321">
              <a:off x="933703" y="2161153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24E523-3E63-4A5C-8652-57D6EC4A6C61}"/>
                </a:ext>
              </a:extLst>
            </p:cNvPr>
            <p:cNvSpPr/>
            <p:nvPr/>
          </p:nvSpPr>
          <p:spPr>
            <a:xfrm rot="5400000">
              <a:off x="1176221" y="2096667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B41A79-FB44-41FB-B680-C10472D19D07}"/>
                </a:ext>
              </a:extLst>
            </p:cNvPr>
            <p:cNvSpPr/>
            <p:nvPr/>
          </p:nvSpPr>
          <p:spPr>
            <a:xfrm rot="5400000">
              <a:off x="1426006" y="2092539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99BAB1-9B55-4403-A7D5-484B64DABB0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29" y="3228552"/>
              <a:ext cx="52902" cy="299373"/>
            </a:xfrm>
            <a:prstGeom prst="line">
              <a:avLst/>
            </a:prstGeom>
            <a:ln w="381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09ECF1-92A4-4259-9D01-237BFD6B23C6}"/>
                </a:ext>
              </a:extLst>
            </p:cNvPr>
            <p:cNvSpPr/>
            <p:nvPr/>
          </p:nvSpPr>
          <p:spPr>
            <a:xfrm>
              <a:off x="625642" y="3048732"/>
              <a:ext cx="846475" cy="517227"/>
            </a:xfrm>
            <a:prstGeom prst="rect">
              <a:avLst/>
            </a:prstGeom>
            <a:solidFill>
              <a:srgbClr val="A30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C4EE73-F12E-48F0-B64B-ACC000EEEAE0}"/>
                </a:ext>
              </a:extLst>
            </p:cNvPr>
            <p:cNvCxnSpPr>
              <a:cxnSpLocks/>
            </p:cNvCxnSpPr>
            <p:nvPr/>
          </p:nvCxnSpPr>
          <p:spPr>
            <a:xfrm>
              <a:off x="559991" y="2988638"/>
              <a:ext cx="540000" cy="1389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6581D90-1B27-4649-8C7A-DB28CC7CDE6A}"/>
                </a:ext>
              </a:extLst>
            </p:cNvPr>
            <p:cNvCxnSpPr>
              <a:cxnSpLocks/>
            </p:cNvCxnSpPr>
            <p:nvPr/>
          </p:nvCxnSpPr>
          <p:spPr>
            <a:xfrm>
              <a:off x="1879946" y="3200337"/>
              <a:ext cx="535415" cy="74832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E6709CC-3649-4267-A494-F1D5847ACA53}"/>
              </a:ext>
            </a:extLst>
          </p:cNvPr>
          <p:cNvGrpSpPr/>
          <p:nvPr/>
        </p:nvGrpSpPr>
        <p:grpSpPr>
          <a:xfrm>
            <a:off x="3273391" y="2123935"/>
            <a:ext cx="2110886" cy="1248658"/>
            <a:chOff x="3225366" y="2423927"/>
            <a:chExt cx="2110886" cy="124865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745B494-4650-4DDF-96B7-95940471DBA0}"/>
                </a:ext>
              </a:extLst>
            </p:cNvPr>
            <p:cNvSpPr/>
            <p:nvPr/>
          </p:nvSpPr>
          <p:spPr>
            <a:xfrm>
              <a:off x="3578968" y="2746777"/>
              <a:ext cx="1757284" cy="517228"/>
            </a:xfrm>
            <a:custGeom>
              <a:avLst/>
              <a:gdLst>
                <a:gd name="connsiteX0" fmla="*/ 0 w 1757284"/>
                <a:gd name="connsiteY0" fmla="*/ 875899 h 875899"/>
                <a:gd name="connsiteX1" fmla="*/ 1116531 w 1757284"/>
                <a:gd name="connsiteY1" fmla="*/ 866274 h 875899"/>
                <a:gd name="connsiteX2" fmla="*/ 1260910 w 1757284"/>
                <a:gd name="connsiteY2" fmla="*/ 721895 h 875899"/>
                <a:gd name="connsiteX3" fmla="*/ 365760 w 1757284"/>
                <a:gd name="connsiteY3" fmla="*/ 548640 h 875899"/>
                <a:gd name="connsiteX4" fmla="*/ 240632 w 1757284"/>
                <a:gd name="connsiteY4" fmla="*/ 481263 h 875899"/>
                <a:gd name="connsiteX5" fmla="*/ 317634 w 1757284"/>
                <a:gd name="connsiteY5" fmla="*/ 423512 h 875899"/>
                <a:gd name="connsiteX6" fmla="*/ 1020278 w 1757284"/>
                <a:gd name="connsiteY6" fmla="*/ 404261 h 875899"/>
                <a:gd name="connsiteX7" fmla="*/ 1376413 w 1757284"/>
                <a:gd name="connsiteY7" fmla="*/ 462013 h 875899"/>
                <a:gd name="connsiteX8" fmla="*/ 1443790 w 1757284"/>
                <a:gd name="connsiteY8" fmla="*/ 288758 h 875899"/>
                <a:gd name="connsiteX9" fmla="*/ 712270 w 1757284"/>
                <a:gd name="connsiteY9" fmla="*/ 269507 h 875899"/>
                <a:gd name="connsiteX10" fmla="*/ 567891 w 1757284"/>
                <a:gd name="connsiteY10" fmla="*/ 125128 h 875899"/>
                <a:gd name="connsiteX11" fmla="*/ 1626670 w 1757284"/>
                <a:gd name="connsiteY11" fmla="*/ 173255 h 875899"/>
                <a:gd name="connsiteX12" fmla="*/ 1684421 w 1757284"/>
                <a:gd name="connsiteY12" fmla="*/ 105878 h 875899"/>
                <a:gd name="connsiteX13" fmla="*/ 1116531 w 1757284"/>
                <a:gd name="connsiteY13" fmla="*/ 0 h 87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84" h="875899">
                  <a:moveTo>
                    <a:pt x="0" y="875899"/>
                  </a:moveTo>
                  <a:lnTo>
                    <a:pt x="1116531" y="866274"/>
                  </a:lnTo>
                  <a:cubicBezTo>
                    <a:pt x="1326683" y="840607"/>
                    <a:pt x="1386038" y="774834"/>
                    <a:pt x="1260910" y="721895"/>
                  </a:cubicBezTo>
                  <a:cubicBezTo>
                    <a:pt x="1135782" y="668956"/>
                    <a:pt x="535806" y="588745"/>
                    <a:pt x="365760" y="548640"/>
                  </a:cubicBezTo>
                  <a:cubicBezTo>
                    <a:pt x="195714" y="508535"/>
                    <a:pt x="248653" y="502118"/>
                    <a:pt x="240632" y="481263"/>
                  </a:cubicBezTo>
                  <a:cubicBezTo>
                    <a:pt x="232611" y="460408"/>
                    <a:pt x="187693" y="436346"/>
                    <a:pt x="317634" y="423512"/>
                  </a:cubicBezTo>
                  <a:cubicBezTo>
                    <a:pt x="447575" y="410678"/>
                    <a:pt x="843815" y="397844"/>
                    <a:pt x="1020278" y="404261"/>
                  </a:cubicBezTo>
                  <a:cubicBezTo>
                    <a:pt x="1196741" y="410678"/>
                    <a:pt x="1305828" y="481263"/>
                    <a:pt x="1376413" y="462013"/>
                  </a:cubicBezTo>
                  <a:cubicBezTo>
                    <a:pt x="1446998" y="442763"/>
                    <a:pt x="1554481" y="320842"/>
                    <a:pt x="1443790" y="288758"/>
                  </a:cubicBezTo>
                  <a:cubicBezTo>
                    <a:pt x="1333099" y="256674"/>
                    <a:pt x="858253" y="296779"/>
                    <a:pt x="712270" y="269507"/>
                  </a:cubicBezTo>
                  <a:cubicBezTo>
                    <a:pt x="566287" y="242235"/>
                    <a:pt x="415491" y="141170"/>
                    <a:pt x="567891" y="125128"/>
                  </a:cubicBezTo>
                  <a:cubicBezTo>
                    <a:pt x="720291" y="109086"/>
                    <a:pt x="1440582" y="176463"/>
                    <a:pt x="1626670" y="173255"/>
                  </a:cubicBezTo>
                  <a:cubicBezTo>
                    <a:pt x="1812758" y="170047"/>
                    <a:pt x="1769444" y="134754"/>
                    <a:pt x="1684421" y="105878"/>
                  </a:cubicBezTo>
                  <a:cubicBezTo>
                    <a:pt x="1599398" y="77002"/>
                    <a:pt x="1357964" y="38501"/>
                    <a:pt x="1116531" y="0"/>
                  </a:cubicBezTo>
                </a:path>
              </a:pathLst>
            </a:custGeom>
            <a:noFill/>
            <a:ln w="57150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15AE33-838A-44BD-9477-4669770BDC36}"/>
                </a:ext>
              </a:extLst>
            </p:cNvPr>
            <p:cNvSpPr/>
            <p:nvPr/>
          </p:nvSpPr>
          <p:spPr>
            <a:xfrm>
              <a:off x="3412515" y="3148691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9151EB-1E69-4B02-836F-16195F65A588}"/>
                </a:ext>
              </a:extLst>
            </p:cNvPr>
            <p:cNvSpPr/>
            <p:nvPr/>
          </p:nvSpPr>
          <p:spPr>
            <a:xfrm>
              <a:off x="3407054" y="2887890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8657B79-ED5A-4B48-9060-2AAF3BF5630E}"/>
                </a:ext>
              </a:extLst>
            </p:cNvPr>
            <p:cNvSpPr/>
            <p:nvPr/>
          </p:nvSpPr>
          <p:spPr>
            <a:xfrm rot="1557501">
              <a:off x="3473620" y="2656586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7F152BA-2FC2-4162-A537-D561925B01BC}"/>
                </a:ext>
              </a:extLst>
            </p:cNvPr>
            <p:cNvSpPr/>
            <p:nvPr/>
          </p:nvSpPr>
          <p:spPr>
            <a:xfrm rot="3408321">
              <a:off x="3642167" y="2478670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2263E0-0005-4D83-BF99-B200DB9865C7}"/>
                </a:ext>
              </a:extLst>
            </p:cNvPr>
            <p:cNvSpPr/>
            <p:nvPr/>
          </p:nvSpPr>
          <p:spPr>
            <a:xfrm rot="5400000">
              <a:off x="3884685" y="2414184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9682A4F-603B-402D-9589-E22EFB8D6536}"/>
                </a:ext>
              </a:extLst>
            </p:cNvPr>
            <p:cNvSpPr/>
            <p:nvPr/>
          </p:nvSpPr>
          <p:spPr>
            <a:xfrm rot="5400000">
              <a:off x="4134470" y="2410056"/>
              <a:ext cx="263535" cy="291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A6F5F47-70CD-4FD5-83F9-3ECB33A54B3D}"/>
                </a:ext>
              </a:extLst>
            </p:cNvPr>
            <p:cNvSpPr/>
            <p:nvPr/>
          </p:nvSpPr>
          <p:spPr>
            <a:xfrm>
              <a:off x="3225366" y="3283665"/>
              <a:ext cx="619500" cy="38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0BE11BF-7A63-48DB-8D8F-2158EF7FEE37}"/>
                </a:ext>
              </a:extLst>
            </p:cNvPr>
            <p:cNvSpPr/>
            <p:nvPr/>
          </p:nvSpPr>
          <p:spPr>
            <a:xfrm>
              <a:off x="3671886" y="3169432"/>
              <a:ext cx="434556" cy="141877"/>
            </a:xfrm>
            <a:prstGeom prst="rect">
              <a:avLst/>
            </a:prstGeom>
            <a:solidFill>
              <a:srgbClr val="A30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4EF72729-FAE1-4C83-A460-EDCD707B7810}"/>
                </a:ext>
              </a:extLst>
            </p:cNvPr>
            <p:cNvSpPr/>
            <p:nvPr/>
          </p:nvSpPr>
          <p:spPr>
            <a:xfrm rot="7023840">
              <a:off x="3465391" y="3114612"/>
              <a:ext cx="216000" cy="216000"/>
            </a:xfrm>
            <a:prstGeom prst="block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3AF990A-6C05-40C5-BEB3-02A1F59D1E5B}"/>
              </a:ext>
            </a:extLst>
          </p:cNvPr>
          <p:cNvGrpSpPr/>
          <p:nvPr/>
        </p:nvGrpSpPr>
        <p:grpSpPr>
          <a:xfrm>
            <a:off x="1229925" y="3627071"/>
            <a:ext cx="4131762" cy="287667"/>
            <a:chOff x="1037420" y="3655946"/>
            <a:chExt cx="4131762" cy="287667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75EF22-6E5C-4BCA-B22A-57E53DF5DC39}"/>
                </a:ext>
              </a:extLst>
            </p:cNvPr>
            <p:cNvSpPr/>
            <p:nvPr/>
          </p:nvSpPr>
          <p:spPr>
            <a:xfrm>
              <a:off x="1037420" y="3711744"/>
              <a:ext cx="344321" cy="131861"/>
            </a:xfrm>
            <a:prstGeom prst="rect">
              <a:avLst/>
            </a:prstGeom>
            <a:solidFill>
              <a:srgbClr val="A30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631B05C-F40F-4B6D-A47D-B9E642CDFA3D}"/>
                </a:ext>
              </a:extLst>
            </p:cNvPr>
            <p:cNvSpPr txBox="1"/>
            <p:nvPr/>
          </p:nvSpPr>
          <p:spPr>
            <a:xfrm>
              <a:off x="1326270" y="3655946"/>
              <a:ext cx="9156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ru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Воспаление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4B7D047-51D5-4419-8054-8E27B99F3FC3}"/>
                </a:ext>
              </a:extLst>
            </p:cNvPr>
            <p:cNvCxnSpPr>
              <a:cxnSpLocks/>
            </p:cNvCxnSpPr>
            <p:nvPr/>
          </p:nvCxnSpPr>
          <p:spPr>
            <a:xfrm>
              <a:off x="2244960" y="3792659"/>
              <a:ext cx="217620" cy="0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3A3EDC4-4AB7-4D5E-84F1-69A4BBF14986}"/>
                </a:ext>
              </a:extLst>
            </p:cNvPr>
            <p:cNvSpPr txBox="1"/>
            <p:nvPr/>
          </p:nvSpPr>
          <p:spPr>
            <a:xfrm>
              <a:off x="2440656" y="3663837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Хирургическая резекция</a:t>
              </a:r>
            </a:p>
          </p:txBody>
        </p:sp>
        <p:sp>
          <p:nvSpPr>
            <p:cNvPr id="93" name="Block Arc 92">
              <a:extLst>
                <a:ext uri="{FF2B5EF4-FFF2-40B4-BE49-F238E27FC236}">
                  <a16:creationId xmlns:a16="http://schemas.microsoft.com/office/drawing/2014/main" id="{BB6C1513-4287-4F98-B689-79E38E329F9B}"/>
                </a:ext>
              </a:extLst>
            </p:cNvPr>
            <p:cNvSpPr/>
            <p:nvPr/>
          </p:nvSpPr>
          <p:spPr>
            <a:xfrm>
              <a:off x="4065984" y="3727613"/>
              <a:ext cx="216000" cy="216000"/>
            </a:xfrm>
            <a:prstGeom prst="block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BA927F3-68B6-475E-AEDF-5DD8FD862954}"/>
                </a:ext>
              </a:extLst>
            </p:cNvPr>
            <p:cNvSpPr txBox="1"/>
            <p:nvPr/>
          </p:nvSpPr>
          <p:spPr>
            <a:xfrm>
              <a:off x="4253547" y="3665571"/>
              <a:ext cx="9156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ru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Анастомоз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5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6"/>
    </mc:Choice>
    <mc:Fallback xmlns="">
      <p:transition spd="slow" advTm="2470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FF782D-1C53-4AF0-91D0-EB4033D71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922" y="2220426"/>
            <a:ext cx="5588340" cy="3023603"/>
          </a:xfrm>
        </p:spPr>
        <p:txBody>
          <a:bodyPr rtlCol="0"/>
          <a:lstStyle/>
          <a:p>
            <a:pPr rtl="0"/>
            <a:r>
              <a:rPr lang="ru" sz="2000"/>
              <a:t>Совокупная частота клинических рецидивов составила 5%, 37% и 57% через 1, 3 и 5 лет</a:t>
            </a:r>
            <a:r>
              <a:rPr lang="ru" sz="2000" baseline="30000"/>
              <a:t>1</a:t>
            </a:r>
          </a:p>
          <a:p>
            <a:pPr rtl="0"/>
            <a:endParaRPr lang="en-GB" sz="2000"/>
          </a:p>
          <a:p>
            <a:pPr rtl="0"/>
            <a:r>
              <a:rPr lang="ru" sz="2000"/>
              <a:t>Пациенты с не менее чем двумя клиническими факторами риска* имеют самую высокую частоту рецидивов</a:t>
            </a:r>
            <a:r>
              <a:rPr lang="ru" sz="2000" baseline="30000"/>
              <a:t>2</a:t>
            </a:r>
            <a:r>
              <a:rPr lang="ru" sz="2000"/>
              <a:t> </a:t>
            </a:r>
          </a:p>
          <a:p>
            <a:pPr rtl="0"/>
            <a:endParaRPr lang="en-GB" sz="2000"/>
          </a:p>
          <a:p>
            <a:pPr rtl="0"/>
            <a:r>
              <a:rPr lang="ru" sz="2000"/>
              <a:t>У пациентов без факторов риска частота клинических рецидивов в течение пяти лет составляет 45%</a:t>
            </a:r>
            <a:r>
              <a:rPr lang="ru" sz="2000" baseline="30000"/>
              <a:t>2</a:t>
            </a:r>
            <a:endParaRPr lang="en-GB" sz="2000"/>
          </a:p>
          <a:p>
            <a:pPr rtl="0"/>
            <a:endParaRPr lang="en-GB" sz="2000"/>
          </a:p>
          <a:p>
            <a:pPr rtl="0"/>
            <a:endParaRPr lang="en-GB" sz="20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A843F26-D0EE-407B-BEFF-41786F85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Высокая частота клинических рецидивов после операции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EA289-7D81-4D4A-BD0C-233695D71820}"/>
              </a:ext>
            </a:extLst>
          </p:cNvPr>
          <p:cNvSpPr txBox="1"/>
          <p:nvPr/>
        </p:nvSpPr>
        <p:spPr>
          <a:xfrm>
            <a:off x="6202524" y="5587666"/>
            <a:ext cx="5725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ru" sz="1100">
                <a:solidFill>
                  <a:schemeClr val="accent5"/>
                </a:solidFill>
              </a:rPr>
              <a:t>n        66           66            57            43           27            17            6             3              1  </a:t>
            </a:r>
          </a:p>
          <a:p>
            <a:pPr rtl="0">
              <a:defRPr/>
            </a:pPr>
            <a:r>
              <a:rPr lang="ru" sz="1100">
                <a:solidFill>
                  <a:schemeClr val="accent4"/>
                </a:solidFill>
              </a:rPr>
              <a:t>n        85           84            62            34           16             7             4             3              1</a:t>
            </a:r>
          </a:p>
          <a:p>
            <a:pPr rtl="0">
              <a:defRPr/>
            </a:pPr>
            <a:r>
              <a:rPr lang="ru" sz="1100">
                <a:solidFill>
                  <a:schemeClr val="accent2"/>
                </a:solidFill>
              </a:rPr>
              <a:t>n        41           39            24            15            7              2             2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BB9A4C-40DC-F948-AFC1-3AD96D5D8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715"/>
            <a:ext cx="1382429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B97EA8-995A-411F-BD53-C5103BF1BDCB}"/>
              </a:ext>
            </a:extLst>
          </p:cNvPr>
          <p:cNvSpPr txBox="1"/>
          <p:nvPr/>
        </p:nvSpPr>
        <p:spPr>
          <a:xfrm>
            <a:off x="0" y="6410213"/>
            <a:ext cx="5397500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cs typeface="Arial" panose="020B0604020202020204" pitchFamily="34" charset="0"/>
              </a:rPr>
              <a:t>Hammoudi N et al. Clin Gastroenterol Hepatol 2020;18(1):141-9.e2.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cs typeface="Arial" panose="020B0604020202020204" pitchFamily="34" charset="0"/>
              </a:rPr>
              <a:t>Алле М. Неопубликованные данные.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942F50B-3FC1-4110-B49B-3E6178CB67CE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*факторы риска включали активное курение во время операции, предшествующие операции на кишечнике, мужской пол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C044D1-9C18-42C3-B03B-74AC83AA50B5}"/>
              </a:ext>
            </a:extLst>
          </p:cNvPr>
          <p:cNvGrpSpPr/>
          <p:nvPr/>
        </p:nvGrpSpPr>
        <p:grpSpPr>
          <a:xfrm>
            <a:off x="6160513" y="994191"/>
            <a:ext cx="6025251" cy="4775257"/>
            <a:chOff x="6042955" y="862789"/>
            <a:chExt cx="6285571" cy="500784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1463B5F-CE3C-0343-BC4B-C0AC682EE851}"/>
                </a:ext>
              </a:extLst>
            </p:cNvPr>
            <p:cNvSpPr txBox="1"/>
            <p:nvPr/>
          </p:nvSpPr>
          <p:spPr>
            <a:xfrm>
              <a:off x="6042955" y="862789"/>
              <a:ext cx="417397" cy="50078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rtl="0">
                <a:defRPr/>
              </a:pPr>
              <a:r>
                <a:rPr lang="ru" sz="140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Выживаемость без рецидива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31914DF-0DD1-40E1-B62B-6027213F12D6}"/>
                </a:ext>
              </a:extLst>
            </p:cNvPr>
            <p:cNvGrpSpPr/>
            <p:nvPr/>
          </p:nvGrpSpPr>
          <p:grpSpPr>
            <a:xfrm>
              <a:off x="6351589" y="1387289"/>
              <a:ext cx="5976937" cy="4293493"/>
              <a:chOff x="6351589" y="1457625"/>
              <a:chExt cx="5976937" cy="4293493"/>
            </a:xfrm>
          </p:grpSpPr>
          <p:sp>
            <p:nvSpPr>
              <p:cNvPr id="5" name="Espace réservé du contenu 1">
                <a:extLst>
                  <a:ext uri="{FF2B5EF4-FFF2-40B4-BE49-F238E27FC236}">
                    <a16:creationId xmlns:a16="http://schemas.microsoft.com/office/drawing/2014/main" id="{25A521A3-798B-B14C-8031-1A49CF8EC9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0887" y="1600202"/>
                <a:ext cx="5562600" cy="2728912"/>
              </a:xfrm>
              <a:prstGeom prst="rect">
                <a:avLst/>
              </a:prstGeom>
            </p:spPr>
            <p:txBody>
              <a:bodyPr rtlCol="0">
                <a:normAutofit/>
              </a:bodyPr>
              <a:lstStyle>
                <a:lvl1pPr marL="228617" indent="-228617" algn="l" defTabSz="914466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49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82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315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547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780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2013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246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479" indent="-228617" algn="l" defTabSz="91446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>
                  <a:defRPr/>
                </a:pPr>
                <a:endParaRPr lang="en-US" altLang="fr-FR" sz="2400">
                  <a:solidFill>
                    <a:prstClr val="black"/>
                  </a:solidFill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D33B728-CA61-2A41-9AD4-2B949CC59D85}"/>
                  </a:ext>
                </a:extLst>
              </p:cNvPr>
              <p:cNvSpPr txBox="1"/>
              <p:nvPr/>
            </p:nvSpPr>
            <p:spPr>
              <a:xfrm>
                <a:off x="8384877" y="5428350"/>
                <a:ext cx="2476079" cy="322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defRPr/>
                </a:pPr>
                <a:r>
                  <a:rPr lang="ru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anose="02020603050405020304" pitchFamily="18" charset="0"/>
                  </a:rPr>
                  <a:t>Время (мес.)</a:t>
                </a:r>
              </a:p>
            </p:txBody>
          </p:sp>
          <p:sp>
            <p:nvSpPr>
              <p:cNvPr id="3" name="ZoneTexte 2"/>
              <p:cNvSpPr txBox="1"/>
              <p:nvPr/>
            </p:nvSpPr>
            <p:spPr>
              <a:xfrm>
                <a:off x="10066756" y="1457625"/>
                <a:ext cx="2261770" cy="10263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rtl="0">
                  <a:lnSpc>
                    <a:spcPct val="120000"/>
                  </a:lnSpc>
                  <a:defRPr/>
                </a:pPr>
                <a:r>
                  <a:rPr lang="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Отсутствие факторов риска</a:t>
                </a:r>
              </a:p>
              <a:p>
                <a:pPr rtl="0">
                  <a:lnSpc>
                    <a:spcPct val="120000"/>
                  </a:lnSpc>
                  <a:defRPr/>
                </a:pPr>
                <a:r>
                  <a:rPr lang="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Один фактор риска</a:t>
                </a:r>
              </a:p>
              <a:p>
                <a:pPr rtl="0">
                  <a:lnSpc>
                    <a:spcPct val="120000"/>
                  </a:lnSpc>
                  <a:defRPr/>
                </a:pPr>
                <a:r>
                  <a:rPr lang="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Два или более фактора риска</a:t>
                </a: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B4365854-D383-47CA-80C0-D73FFBCF3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5226050"/>
                <a:ext cx="5165725" cy="0"/>
              </a:xfrm>
              <a:custGeom>
                <a:avLst/>
                <a:gdLst>
                  <a:gd name="T0" fmla="*/ 0 w 5759"/>
                  <a:gd name="T1" fmla="*/ 0 w 5759"/>
                  <a:gd name="T2" fmla="*/ 5759 w 57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759">
                    <a:moveTo>
                      <a:pt x="0" y="0"/>
                    </a:moveTo>
                    <a:lnTo>
                      <a:pt x="0" y="0"/>
                    </a:lnTo>
                    <a:lnTo>
                      <a:pt x="5759" y="0"/>
                    </a:lnTo>
                  </a:path>
                </a:pathLst>
              </a:custGeom>
              <a:noFill/>
              <a:ln w="254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59CFF193-A65F-4216-89C8-203148110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42E1F48F-D1B0-4E4F-9530-43C7B6EB4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4876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81D4889E-8C26-4E03-A1FC-B46CB6EDC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5589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DD5C6CC4-DDDD-4882-9E15-A53868BF3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4714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0FDCCE54-71EE-4091-A0B0-6B4368772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5426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3F35CC0C-B099-4795-877F-C03E65C3A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1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B3EC5388-43F5-4FA4-91A8-C1C77646B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5264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85410CD7-9390-44E7-925A-E86A9D291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4389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9B076AA-5F30-4AB4-9A00-76CB5AE57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5101" y="5226050"/>
                <a:ext cx="0" cy="58738"/>
              </a:xfrm>
              <a:custGeom>
                <a:avLst/>
                <a:gdLst>
                  <a:gd name="T0" fmla="*/ 0 h 62"/>
                  <a:gd name="T1" fmla="*/ 0 h 62"/>
                  <a:gd name="T2" fmla="*/ 62 h 6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2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FC0646EE-BC78-435A-B7EB-2AC0F6ECD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0826" y="5297488"/>
                <a:ext cx="7854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Arial Bold" panose="020B07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endParaRPr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A26F0C06-9C56-45A9-8691-8A5EE32F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3439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12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3B305439-BDB0-4E53-8D64-AEF7F7E7F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4151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24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0C0FEFFF-0BCC-4485-858C-9823B800D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3276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36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856F84FB-C03F-4D13-9FF1-05A5541EB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43989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48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75F16068-9289-43EB-900F-FEF7DF538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4701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60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86E23347-EB1A-4775-BD2F-F2AE4440F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83826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72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5" name="Rectangle 23">
                <a:extLst>
                  <a:ext uri="{FF2B5EF4-FFF2-40B4-BE49-F238E27FC236}">
                    <a16:creationId xmlns:a16="http://schemas.microsoft.com/office/drawing/2014/main" id="{5C9D2FAB-8912-4373-9FCD-3D6AC13B0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4539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84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6" name="Rectangle 24">
                <a:extLst>
                  <a:ext uri="{FF2B5EF4-FFF2-40B4-BE49-F238E27FC236}">
                    <a16:creationId xmlns:a16="http://schemas.microsoft.com/office/drawing/2014/main" id="{3222A604-62AD-4DCB-857E-336F75AF9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3664" y="52974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96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BF09A756-A219-4333-9ED2-EB574B54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1565275"/>
                <a:ext cx="0" cy="3660775"/>
              </a:xfrm>
              <a:custGeom>
                <a:avLst/>
                <a:gdLst>
                  <a:gd name="T0" fmla="*/ 3832 h 3832"/>
                  <a:gd name="T1" fmla="*/ 3832 h 3832"/>
                  <a:gd name="T2" fmla="*/ 0 h 383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32">
                    <a:moveTo>
                      <a:pt x="0" y="3832"/>
                    </a:moveTo>
                    <a:lnTo>
                      <a:pt x="0" y="3832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21D2EFEB-0C15-48FD-A124-36926B823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0189" y="5226050"/>
                <a:ext cx="55563" cy="0"/>
              </a:xfrm>
              <a:custGeom>
                <a:avLst/>
                <a:gdLst>
                  <a:gd name="T0" fmla="*/ 0 w 61"/>
                  <a:gd name="T1" fmla="*/ 0 w 61"/>
                  <a:gd name="T2" fmla="*/ 61 w 6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1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27716865-6625-4A84-A5CD-D4E886083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0189" y="3562350"/>
                <a:ext cx="55563" cy="0"/>
              </a:xfrm>
              <a:custGeom>
                <a:avLst/>
                <a:gdLst>
                  <a:gd name="T0" fmla="*/ 0 w 61"/>
                  <a:gd name="T1" fmla="*/ 0 w 61"/>
                  <a:gd name="T2" fmla="*/ 61 w 6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1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BC7C0BF2-37F4-4FF2-81A5-71986B045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0189" y="1898650"/>
                <a:ext cx="55563" cy="0"/>
              </a:xfrm>
              <a:custGeom>
                <a:avLst/>
                <a:gdLst>
                  <a:gd name="T0" fmla="*/ 0 w 61"/>
                  <a:gd name="T1" fmla="*/ 0 w 61"/>
                  <a:gd name="T2" fmla="*/ 61 w 6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1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</a:path>
                </a:pathLst>
              </a:custGeom>
              <a:noFill/>
              <a:ln w="25400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C9B94726-8B2F-427C-9757-37847F2A6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4" y="5145088"/>
                <a:ext cx="78548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0792812E-8CF8-4104-82ED-0A6FC6CBE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6" y="3481388"/>
                <a:ext cx="15709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6E5040FA-2176-40E5-BDD3-82118FDE7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589" y="1816100"/>
                <a:ext cx="23564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" sz="1100" b="1" i="0" u="none" strike="noStrike" cap="none" normalizeH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</a:rPr>
                  <a:t>100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lt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2B014007-2B97-4669-A38D-E96B02382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1898650"/>
                <a:ext cx="3900488" cy="2663825"/>
              </a:xfrm>
              <a:custGeom>
                <a:avLst/>
                <a:gdLst>
                  <a:gd name="T0" fmla="*/ 0 w 4349"/>
                  <a:gd name="T1" fmla="*/ 0 h 2788"/>
                  <a:gd name="T2" fmla="*/ 585 w 4349"/>
                  <a:gd name="T3" fmla="*/ 86 h 2788"/>
                  <a:gd name="T4" fmla="*/ 631 w 4349"/>
                  <a:gd name="T5" fmla="*/ 171 h 2788"/>
                  <a:gd name="T6" fmla="*/ 683 w 4349"/>
                  <a:gd name="T7" fmla="*/ 256 h 2788"/>
                  <a:gd name="T8" fmla="*/ 691 w 4349"/>
                  <a:gd name="T9" fmla="*/ 340 h 2788"/>
                  <a:gd name="T10" fmla="*/ 766 w 4349"/>
                  <a:gd name="T11" fmla="*/ 425 h 2788"/>
                  <a:gd name="T12" fmla="*/ 791 w 4349"/>
                  <a:gd name="T13" fmla="*/ 510 h 2788"/>
                  <a:gd name="T14" fmla="*/ 876 w 4349"/>
                  <a:gd name="T15" fmla="*/ 595 h 2788"/>
                  <a:gd name="T16" fmla="*/ 1012 w 4349"/>
                  <a:gd name="T17" fmla="*/ 681 h 2788"/>
                  <a:gd name="T18" fmla="*/ 1017 w 4349"/>
                  <a:gd name="T19" fmla="*/ 766 h 2788"/>
                  <a:gd name="T20" fmla="*/ 1111 w 4349"/>
                  <a:gd name="T21" fmla="*/ 850 h 2788"/>
                  <a:gd name="T22" fmla="*/ 1118 w 4349"/>
                  <a:gd name="T23" fmla="*/ 850 h 2788"/>
                  <a:gd name="T24" fmla="*/ 1183 w 4349"/>
                  <a:gd name="T25" fmla="*/ 938 h 2788"/>
                  <a:gd name="T26" fmla="*/ 1221 w 4349"/>
                  <a:gd name="T27" fmla="*/ 1029 h 2788"/>
                  <a:gd name="T28" fmla="*/ 1255 w 4349"/>
                  <a:gd name="T29" fmla="*/ 1121 h 2788"/>
                  <a:gd name="T30" fmla="*/ 1317 w 4349"/>
                  <a:gd name="T31" fmla="*/ 1210 h 2788"/>
                  <a:gd name="T32" fmla="*/ 1341 w 4349"/>
                  <a:gd name="T33" fmla="*/ 1301 h 2788"/>
                  <a:gd name="T34" fmla="*/ 1381 w 4349"/>
                  <a:gd name="T35" fmla="*/ 1301 h 2788"/>
                  <a:gd name="T36" fmla="*/ 1476 w 4349"/>
                  <a:gd name="T37" fmla="*/ 1301 h 2788"/>
                  <a:gd name="T38" fmla="*/ 1554 w 4349"/>
                  <a:gd name="T39" fmla="*/ 1301 h 2788"/>
                  <a:gd name="T40" fmla="*/ 1584 w 4349"/>
                  <a:gd name="T41" fmla="*/ 1423 h 2788"/>
                  <a:gd name="T42" fmla="*/ 1612 w 4349"/>
                  <a:gd name="T43" fmla="*/ 1544 h 2788"/>
                  <a:gd name="T44" fmla="*/ 1872 w 4349"/>
                  <a:gd name="T45" fmla="*/ 1666 h 2788"/>
                  <a:gd name="T46" fmla="*/ 2010 w 4349"/>
                  <a:gd name="T47" fmla="*/ 1787 h 2788"/>
                  <a:gd name="T48" fmla="*/ 2216 w 4349"/>
                  <a:gd name="T49" fmla="*/ 1787 h 2788"/>
                  <a:gd name="T50" fmla="*/ 2253 w 4349"/>
                  <a:gd name="T51" fmla="*/ 1917 h 2788"/>
                  <a:gd name="T52" fmla="*/ 2472 w 4349"/>
                  <a:gd name="T53" fmla="*/ 2048 h 2788"/>
                  <a:gd name="T54" fmla="*/ 2473 w 4349"/>
                  <a:gd name="T55" fmla="*/ 2179 h 2788"/>
                  <a:gd name="T56" fmla="*/ 2489 w 4349"/>
                  <a:gd name="T57" fmla="*/ 2323 h 2788"/>
                  <a:gd name="T58" fmla="*/ 2711 w 4349"/>
                  <a:gd name="T59" fmla="*/ 2323 h 2788"/>
                  <a:gd name="T60" fmla="*/ 2884 w 4349"/>
                  <a:gd name="T61" fmla="*/ 2323 h 2788"/>
                  <a:gd name="T62" fmla="*/ 3074 w 4349"/>
                  <a:gd name="T63" fmla="*/ 2556 h 2788"/>
                  <a:gd name="T64" fmla="*/ 3343 w 4349"/>
                  <a:gd name="T65" fmla="*/ 2788 h 2788"/>
                  <a:gd name="T66" fmla="*/ 4349 w 4349"/>
                  <a:gd name="T67" fmla="*/ 2788 h 2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349" h="2788">
                    <a:moveTo>
                      <a:pt x="0" y="0"/>
                    </a:moveTo>
                    <a:lnTo>
                      <a:pt x="0" y="0"/>
                    </a:lnTo>
                    <a:lnTo>
                      <a:pt x="585" y="0"/>
                    </a:lnTo>
                    <a:lnTo>
                      <a:pt x="585" y="86"/>
                    </a:lnTo>
                    <a:lnTo>
                      <a:pt x="631" y="86"/>
                    </a:lnTo>
                    <a:lnTo>
                      <a:pt x="631" y="171"/>
                    </a:lnTo>
                    <a:lnTo>
                      <a:pt x="683" y="171"/>
                    </a:lnTo>
                    <a:lnTo>
                      <a:pt x="683" y="256"/>
                    </a:lnTo>
                    <a:lnTo>
                      <a:pt x="691" y="256"/>
                    </a:lnTo>
                    <a:lnTo>
                      <a:pt x="691" y="340"/>
                    </a:lnTo>
                    <a:lnTo>
                      <a:pt x="766" y="340"/>
                    </a:lnTo>
                    <a:lnTo>
                      <a:pt x="766" y="425"/>
                    </a:lnTo>
                    <a:lnTo>
                      <a:pt x="791" y="425"/>
                    </a:lnTo>
                    <a:lnTo>
                      <a:pt x="791" y="510"/>
                    </a:lnTo>
                    <a:lnTo>
                      <a:pt x="876" y="510"/>
                    </a:lnTo>
                    <a:lnTo>
                      <a:pt x="876" y="595"/>
                    </a:lnTo>
                    <a:lnTo>
                      <a:pt x="1012" y="595"/>
                    </a:lnTo>
                    <a:lnTo>
                      <a:pt x="1012" y="681"/>
                    </a:lnTo>
                    <a:lnTo>
                      <a:pt x="1017" y="681"/>
                    </a:lnTo>
                    <a:lnTo>
                      <a:pt x="1017" y="766"/>
                    </a:lnTo>
                    <a:lnTo>
                      <a:pt x="1111" y="766"/>
                    </a:lnTo>
                    <a:lnTo>
                      <a:pt x="1111" y="850"/>
                    </a:lnTo>
                    <a:lnTo>
                      <a:pt x="1114" y="850"/>
                    </a:lnTo>
                    <a:lnTo>
                      <a:pt x="1118" y="850"/>
                    </a:lnTo>
                    <a:lnTo>
                      <a:pt x="1118" y="938"/>
                    </a:lnTo>
                    <a:lnTo>
                      <a:pt x="1183" y="938"/>
                    </a:lnTo>
                    <a:lnTo>
                      <a:pt x="1221" y="938"/>
                    </a:lnTo>
                    <a:lnTo>
                      <a:pt x="1221" y="1029"/>
                    </a:lnTo>
                    <a:lnTo>
                      <a:pt x="1255" y="1029"/>
                    </a:lnTo>
                    <a:lnTo>
                      <a:pt x="1255" y="1121"/>
                    </a:lnTo>
                    <a:lnTo>
                      <a:pt x="1317" y="1121"/>
                    </a:lnTo>
                    <a:lnTo>
                      <a:pt x="1317" y="1210"/>
                    </a:lnTo>
                    <a:lnTo>
                      <a:pt x="1341" y="1210"/>
                    </a:lnTo>
                    <a:lnTo>
                      <a:pt x="1341" y="1301"/>
                    </a:lnTo>
                    <a:lnTo>
                      <a:pt x="1353" y="1301"/>
                    </a:lnTo>
                    <a:lnTo>
                      <a:pt x="1381" y="1301"/>
                    </a:lnTo>
                    <a:lnTo>
                      <a:pt x="1408" y="1301"/>
                    </a:lnTo>
                    <a:lnTo>
                      <a:pt x="1476" y="1301"/>
                    </a:lnTo>
                    <a:lnTo>
                      <a:pt x="1524" y="1301"/>
                    </a:lnTo>
                    <a:lnTo>
                      <a:pt x="1554" y="1301"/>
                    </a:lnTo>
                    <a:lnTo>
                      <a:pt x="1584" y="1301"/>
                    </a:lnTo>
                    <a:lnTo>
                      <a:pt x="1584" y="1423"/>
                    </a:lnTo>
                    <a:lnTo>
                      <a:pt x="1612" y="1423"/>
                    </a:lnTo>
                    <a:lnTo>
                      <a:pt x="1612" y="1544"/>
                    </a:lnTo>
                    <a:lnTo>
                      <a:pt x="1872" y="1544"/>
                    </a:lnTo>
                    <a:lnTo>
                      <a:pt x="1872" y="1666"/>
                    </a:lnTo>
                    <a:lnTo>
                      <a:pt x="2010" y="1666"/>
                    </a:lnTo>
                    <a:lnTo>
                      <a:pt x="2010" y="1787"/>
                    </a:lnTo>
                    <a:lnTo>
                      <a:pt x="2169" y="1787"/>
                    </a:lnTo>
                    <a:lnTo>
                      <a:pt x="2216" y="1787"/>
                    </a:lnTo>
                    <a:lnTo>
                      <a:pt x="2216" y="1917"/>
                    </a:lnTo>
                    <a:lnTo>
                      <a:pt x="2253" y="1917"/>
                    </a:lnTo>
                    <a:lnTo>
                      <a:pt x="2253" y="2048"/>
                    </a:lnTo>
                    <a:lnTo>
                      <a:pt x="2472" y="2048"/>
                    </a:lnTo>
                    <a:lnTo>
                      <a:pt x="2472" y="2179"/>
                    </a:lnTo>
                    <a:lnTo>
                      <a:pt x="2473" y="2179"/>
                    </a:lnTo>
                    <a:lnTo>
                      <a:pt x="2489" y="2179"/>
                    </a:lnTo>
                    <a:lnTo>
                      <a:pt x="2489" y="2323"/>
                    </a:lnTo>
                    <a:lnTo>
                      <a:pt x="2702" y="2323"/>
                    </a:lnTo>
                    <a:lnTo>
                      <a:pt x="2711" y="2323"/>
                    </a:lnTo>
                    <a:lnTo>
                      <a:pt x="2875" y="2323"/>
                    </a:lnTo>
                    <a:lnTo>
                      <a:pt x="2884" y="2323"/>
                    </a:lnTo>
                    <a:lnTo>
                      <a:pt x="2884" y="2556"/>
                    </a:lnTo>
                    <a:lnTo>
                      <a:pt x="3074" y="2556"/>
                    </a:lnTo>
                    <a:lnTo>
                      <a:pt x="3074" y="2788"/>
                    </a:lnTo>
                    <a:lnTo>
                      <a:pt x="3343" y="2788"/>
                    </a:lnTo>
                    <a:lnTo>
                      <a:pt x="3423" y="2788"/>
                    </a:lnTo>
                    <a:lnTo>
                      <a:pt x="4349" y="2788"/>
                    </a:lnTo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6F229CF7-0494-41D0-BE7B-D60AE2BDF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4289" y="26733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4992718D-CF4F-482C-8070-28A164BAC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6201" y="2757488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51A024F3-1825-45C1-ABFD-F5213B70E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8601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3DC45C4C-6371-4CBA-B327-11421C749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001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DC39447D-3B4D-46AA-BAAD-128B8123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4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781ABFE-AA42-43C8-8CD9-E9255387A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26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03F65371-36E3-4A10-85FB-B46B5971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2589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59C6CC08-1457-4DFC-9C0B-4AE9149CC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1051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CE3F9933-E90C-4C78-9099-CBDF306EE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439" y="356870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EFAAF1F2-5308-4658-9659-35EC3EBE2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3489" y="39433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F491BF89-3162-43C0-8AD3-DF9909B53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9864" y="40798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78E8E733-515D-474E-A18D-7AFEE268A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7801" y="40798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5FB2BF50-4368-40C4-B00A-711F097DD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3851" y="40798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2EB3F1D4-E47A-4B5E-955C-B6529B63A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4539" y="45259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CF5EF805-0D33-41E4-BB48-865F6553E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5976" y="45259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55AA584D-47F2-4D5F-B19E-0BCDE0CF9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6239" y="45259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84E7C771-9BBE-4758-8E1A-277BA9FA1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1898650"/>
                <a:ext cx="5029200" cy="2441575"/>
              </a:xfrm>
              <a:custGeom>
                <a:avLst/>
                <a:gdLst>
                  <a:gd name="T0" fmla="*/ 617 w 5607"/>
                  <a:gd name="T1" fmla="*/ 0 h 2556"/>
                  <a:gd name="T2" fmla="*/ 683 w 5607"/>
                  <a:gd name="T3" fmla="*/ 83 h 2556"/>
                  <a:gd name="T4" fmla="*/ 756 w 5607"/>
                  <a:gd name="T5" fmla="*/ 123 h 2556"/>
                  <a:gd name="T6" fmla="*/ 798 w 5607"/>
                  <a:gd name="T7" fmla="*/ 206 h 2556"/>
                  <a:gd name="T8" fmla="*/ 836 w 5607"/>
                  <a:gd name="T9" fmla="*/ 288 h 2556"/>
                  <a:gd name="T10" fmla="*/ 857 w 5607"/>
                  <a:gd name="T11" fmla="*/ 369 h 2556"/>
                  <a:gd name="T12" fmla="*/ 1066 w 5607"/>
                  <a:gd name="T13" fmla="*/ 411 h 2556"/>
                  <a:gd name="T14" fmla="*/ 1130 w 5607"/>
                  <a:gd name="T15" fmla="*/ 452 h 2556"/>
                  <a:gd name="T16" fmla="*/ 1167 w 5607"/>
                  <a:gd name="T17" fmla="*/ 535 h 2556"/>
                  <a:gd name="T18" fmla="*/ 1228 w 5607"/>
                  <a:gd name="T19" fmla="*/ 577 h 2556"/>
                  <a:gd name="T20" fmla="*/ 1284 w 5607"/>
                  <a:gd name="T21" fmla="*/ 618 h 2556"/>
                  <a:gd name="T22" fmla="*/ 1306 w 5607"/>
                  <a:gd name="T23" fmla="*/ 660 h 2556"/>
                  <a:gd name="T24" fmla="*/ 1317 w 5607"/>
                  <a:gd name="T25" fmla="*/ 703 h 2556"/>
                  <a:gd name="T26" fmla="*/ 1341 w 5607"/>
                  <a:gd name="T27" fmla="*/ 746 h 2556"/>
                  <a:gd name="T28" fmla="*/ 1385 w 5607"/>
                  <a:gd name="T29" fmla="*/ 791 h 2556"/>
                  <a:gd name="T30" fmla="*/ 1402 w 5607"/>
                  <a:gd name="T31" fmla="*/ 881 h 2556"/>
                  <a:gd name="T32" fmla="*/ 1447 w 5607"/>
                  <a:gd name="T33" fmla="*/ 881 h 2556"/>
                  <a:gd name="T34" fmla="*/ 1472 w 5607"/>
                  <a:gd name="T35" fmla="*/ 927 h 2556"/>
                  <a:gd name="T36" fmla="*/ 1503 w 5607"/>
                  <a:gd name="T37" fmla="*/ 975 h 2556"/>
                  <a:gd name="T38" fmla="*/ 1519 w 5607"/>
                  <a:gd name="T39" fmla="*/ 1026 h 2556"/>
                  <a:gd name="T40" fmla="*/ 1658 w 5607"/>
                  <a:gd name="T41" fmla="*/ 1077 h 2556"/>
                  <a:gd name="T42" fmla="*/ 1669 w 5607"/>
                  <a:gd name="T43" fmla="*/ 1128 h 2556"/>
                  <a:gd name="T44" fmla="*/ 1744 w 5607"/>
                  <a:gd name="T45" fmla="*/ 1180 h 2556"/>
                  <a:gd name="T46" fmla="*/ 1808 w 5607"/>
                  <a:gd name="T47" fmla="*/ 1234 h 2556"/>
                  <a:gd name="T48" fmla="*/ 1831 w 5607"/>
                  <a:gd name="T49" fmla="*/ 1290 h 2556"/>
                  <a:gd name="T50" fmla="*/ 1895 w 5607"/>
                  <a:gd name="T51" fmla="*/ 1344 h 2556"/>
                  <a:gd name="T52" fmla="*/ 1898 w 5607"/>
                  <a:gd name="T53" fmla="*/ 1456 h 2556"/>
                  <a:gd name="T54" fmla="*/ 1949 w 5607"/>
                  <a:gd name="T55" fmla="*/ 1515 h 2556"/>
                  <a:gd name="T56" fmla="*/ 2082 w 5607"/>
                  <a:gd name="T57" fmla="*/ 1573 h 2556"/>
                  <a:gd name="T58" fmla="*/ 2114 w 5607"/>
                  <a:gd name="T59" fmla="*/ 1632 h 2556"/>
                  <a:gd name="T60" fmla="*/ 2205 w 5607"/>
                  <a:gd name="T61" fmla="*/ 1696 h 2556"/>
                  <a:gd name="T62" fmla="*/ 2294 w 5607"/>
                  <a:gd name="T63" fmla="*/ 1696 h 2556"/>
                  <a:gd name="T64" fmla="*/ 2408 w 5607"/>
                  <a:gd name="T65" fmla="*/ 1696 h 2556"/>
                  <a:gd name="T66" fmla="*/ 2441 w 5607"/>
                  <a:gd name="T67" fmla="*/ 1851 h 2556"/>
                  <a:gd name="T68" fmla="*/ 2644 w 5607"/>
                  <a:gd name="T69" fmla="*/ 1929 h 2556"/>
                  <a:gd name="T70" fmla="*/ 2702 w 5607"/>
                  <a:gd name="T71" fmla="*/ 1929 h 2556"/>
                  <a:gd name="T72" fmla="*/ 2780 w 5607"/>
                  <a:gd name="T73" fmla="*/ 2027 h 2556"/>
                  <a:gd name="T74" fmla="*/ 2844 w 5607"/>
                  <a:gd name="T75" fmla="*/ 2125 h 2556"/>
                  <a:gd name="T76" fmla="*/ 3046 w 5607"/>
                  <a:gd name="T77" fmla="*/ 2248 h 2556"/>
                  <a:gd name="T78" fmla="*/ 3159 w 5607"/>
                  <a:gd name="T79" fmla="*/ 2248 h 2556"/>
                  <a:gd name="T80" fmla="*/ 3570 w 5607"/>
                  <a:gd name="T81" fmla="*/ 2248 h 2556"/>
                  <a:gd name="T82" fmla="*/ 4536 w 5607"/>
                  <a:gd name="T83" fmla="*/ 2556 h 2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07" h="2556">
                    <a:moveTo>
                      <a:pt x="0" y="0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617" y="41"/>
                    </a:lnTo>
                    <a:lnTo>
                      <a:pt x="683" y="41"/>
                    </a:lnTo>
                    <a:lnTo>
                      <a:pt x="683" y="83"/>
                    </a:lnTo>
                    <a:lnTo>
                      <a:pt x="729" y="83"/>
                    </a:lnTo>
                    <a:lnTo>
                      <a:pt x="729" y="123"/>
                    </a:lnTo>
                    <a:lnTo>
                      <a:pt x="756" y="123"/>
                    </a:lnTo>
                    <a:lnTo>
                      <a:pt x="756" y="164"/>
                    </a:lnTo>
                    <a:lnTo>
                      <a:pt x="798" y="164"/>
                    </a:lnTo>
                    <a:lnTo>
                      <a:pt x="798" y="206"/>
                    </a:lnTo>
                    <a:lnTo>
                      <a:pt x="799" y="206"/>
                    </a:lnTo>
                    <a:lnTo>
                      <a:pt x="799" y="288"/>
                    </a:lnTo>
                    <a:lnTo>
                      <a:pt x="836" y="288"/>
                    </a:lnTo>
                    <a:lnTo>
                      <a:pt x="836" y="329"/>
                    </a:lnTo>
                    <a:lnTo>
                      <a:pt x="857" y="329"/>
                    </a:lnTo>
                    <a:lnTo>
                      <a:pt x="857" y="369"/>
                    </a:lnTo>
                    <a:lnTo>
                      <a:pt x="1017" y="369"/>
                    </a:lnTo>
                    <a:lnTo>
                      <a:pt x="1017" y="411"/>
                    </a:lnTo>
                    <a:lnTo>
                      <a:pt x="1066" y="411"/>
                    </a:lnTo>
                    <a:lnTo>
                      <a:pt x="1068" y="411"/>
                    </a:lnTo>
                    <a:lnTo>
                      <a:pt x="1068" y="452"/>
                    </a:lnTo>
                    <a:lnTo>
                      <a:pt x="1130" y="452"/>
                    </a:lnTo>
                    <a:lnTo>
                      <a:pt x="1130" y="494"/>
                    </a:lnTo>
                    <a:lnTo>
                      <a:pt x="1167" y="494"/>
                    </a:lnTo>
                    <a:lnTo>
                      <a:pt x="1167" y="535"/>
                    </a:lnTo>
                    <a:lnTo>
                      <a:pt x="1180" y="535"/>
                    </a:lnTo>
                    <a:lnTo>
                      <a:pt x="1180" y="577"/>
                    </a:lnTo>
                    <a:lnTo>
                      <a:pt x="1228" y="577"/>
                    </a:lnTo>
                    <a:lnTo>
                      <a:pt x="1228" y="618"/>
                    </a:lnTo>
                    <a:lnTo>
                      <a:pt x="1257" y="618"/>
                    </a:lnTo>
                    <a:lnTo>
                      <a:pt x="1284" y="618"/>
                    </a:lnTo>
                    <a:lnTo>
                      <a:pt x="1284" y="660"/>
                    </a:lnTo>
                    <a:lnTo>
                      <a:pt x="1298" y="660"/>
                    </a:lnTo>
                    <a:lnTo>
                      <a:pt x="1306" y="660"/>
                    </a:lnTo>
                    <a:lnTo>
                      <a:pt x="1314" y="660"/>
                    </a:lnTo>
                    <a:lnTo>
                      <a:pt x="1314" y="703"/>
                    </a:lnTo>
                    <a:lnTo>
                      <a:pt x="1317" y="703"/>
                    </a:lnTo>
                    <a:lnTo>
                      <a:pt x="1317" y="746"/>
                    </a:lnTo>
                    <a:lnTo>
                      <a:pt x="1337" y="746"/>
                    </a:lnTo>
                    <a:lnTo>
                      <a:pt x="1341" y="746"/>
                    </a:lnTo>
                    <a:lnTo>
                      <a:pt x="1341" y="791"/>
                    </a:lnTo>
                    <a:lnTo>
                      <a:pt x="1359" y="791"/>
                    </a:lnTo>
                    <a:lnTo>
                      <a:pt x="1385" y="791"/>
                    </a:lnTo>
                    <a:lnTo>
                      <a:pt x="1385" y="836"/>
                    </a:lnTo>
                    <a:lnTo>
                      <a:pt x="1402" y="836"/>
                    </a:lnTo>
                    <a:lnTo>
                      <a:pt x="1402" y="881"/>
                    </a:lnTo>
                    <a:lnTo>
                      <a:pt x="1404" y="881"/>
                    </a:lnTo>
                    <a:lnTo>
                      <a:pt x="1420" y="881"/>
                    </a:lnTo>
                    <a:lnTo>
                      <a:pt x="1447" y="881"/>
                    </a:lnTo>
                    <a:lnTo>
                      <a:pt x="1447" y="927"/>
                    </a:lnTo>
                    <a:lnTo>
                      <a:pt x="1463" y="927"/>
                    </a:lnTo>
                    <a:lnTo>
                      <a:pt x="1472" y="927"/>
                    </a:lnTo>
                    <a:lnTo>
                      <a:pt x="1496" y="927"/>
                    </a:lnTo>
                    <a:lnTo>
                      <a:pt x="1496" y="975"/>
                    </a:lnTo>
                    <a:lnTo>
                      <a:pt x="1503" y="975"/>
                    </a:lnTo>
                    <a:lnTo>
                      <a:pt x="1506" y="975"/>
                    </a:lnTo>
                    <a:lnTo>
                      <a:pt x="1519" y="975"/>
                    </a:lnTo>
                    <a:lnTo>
                      <a:pt x="1519" y="1026"/>
                    </a:lnTo>
                    <a:lnTo>
                      <a:pt x="1572" y="1026"/>
                    </a:lnTo>
                    <a:lnTo>
                      <a:pt x="1658" y="1026"/>
                    </a:lnTo>
                    <a:lnTo>
                      <a:pt x="1658" y="1077"/>
                    </a:lnTo>
                    <a:lnTo>
                      <a:pt x="1663" y="1077"/>
                    </a:lnTo>
                    <a:lnTo>
                      <a:pt x="1663" y="1128"/>
                    </a:lnTo>
                    <a:lnTo>
                      <a:pt x="1669" y="1128"/>
                    </a:lnTo>
                    <a:lnTo>
                      <a:pt x="1669" y="1180"/>
                    </a:lnTo>
                    <a:lnTo>
                      <a:pt x="1741" y="1180"/>
                    </a:lnTo>
                    <a:lnTo>
                      <a:pt x="1744" y="1180"/>
                    </a:lnTo>
                    <a:lnTo>
                      <a:pt x="1773" y="1180"/>
                    </a:lnTo>
                    <a:lnTo>
                      <a:pt x="1808" y="1180"/>
                    </a:lnTo>
                    <a:lnTo>
                      <a:pt x="1808" y="1234"/>
                    </a:lnTo>
                    <a:lnTo>
                      <a:pt x="1819" y="1234"/>
                    </a:lnTo>
                    <a:lnTo>
                      <a:pt x="1819" y="1290"/>
                    </a:lnTo>
                    <a:lnTo>
                      <a:pt x="1831" y="1290"/>
                    </a:lnTo>
                    <a:lnTo>
                      <a:pt x="1831" y="1344"/>
                    </a:lnTo>
                    <a:lnTo>
                      <a:pt x="1863" y="1344"/>
                    </a:lnTo>
                    <a:lnTo>
                      <a:pt x="1895" y="1344"/>
                    </a:lnTo>
                    <a:lnTo>
                      <a:pt x="1895" y="1400"/>
                    </a:lnTo>
                    <a:lnTo>
                      <a:pt x="1898" y="1400"/>
                    </a:lnTo>
                    <a:lnTo>
                      <a:pt x="1898" y="1456"/>
                    </a:lnTo>
                    <a:lnTo>
                      <a:pt x="1926" y="1456"/>
                    </a:lnTo>
                    <a:lnTo>
                      <a:pt x="1949" y="1456"/>
                    </a:lnTo>
                    <a:lnTo>
                      <a:pt x="1949" y="1515"/>
                    </a:lnTo>
                    <a:lnTo>
                      <a:pt x="1974" y="1515"/>
                    </a:lnTo>
                    <a:lnTo>
                      <a:pt x="1974" y="1573"/>
                    </a:lnTo>
                    <a:lnTo>
                      <a:pt x="2082" y="1573"/>
                    </a:lnTo>
                    <a:lnTo>
                      <a:pt x="2099" y="1573"/>
                    </a:lnTo>
                    <a:lnTo>
                      <a:pt x="2099" y="1632"/>
                    </a:lnTo>
                    <a:lnTo>
                      <a:pt x="2114" y="1632"/>
                    </a:lnTo>
                    <a:lnTo>
                      <a:pt x="2176" y="1632"/>
                    </a:lnTo>
                    <a:lnTo>
                      <a:pt x="2205" y="1632"/>
                    </a:lnTo>
                    <a:lnTo>
                      <a:pt x="2205" y="1696"/>
                    </a:lnTo>
                    <a:lnTo>
                      <a:pt x="2233" y="1696"/>
                    </a:lnTo>
                    <a:lnTo>
                      <a:pt x="2256" y="1696"/>
                    </a:lnTo>
                    <a:lnTo>
                      <a:pt x="2294" y="1696"/>
                    </a:lnTo>
                    <a:lnTo>
                      <a:pt x="2297" y="1696"/>
                    </a:lnTo>
                    <a:lnTo>
                      <a:pt x="2389" y="1696"/>
                    </a:lnTo>
                    <a:lnTo>
                      <a:pt x="2408" y="1696"/>
                    </a:lnTo>
                    <a:lnTo>
                      <a:pt x="2408" y="1774"/>
                    </a:lnTo>
                    <a:lnTo>
                      <a:pt x="2441" y="1774"/>
                    </a:lnTo>
                    <a:lnTo>
                      <a:pt x="2441" y="1851"/>
                    </a:lnTo>
                    <a:lnTo>
                      <a:pt x="2489" y="1851"/>
                    </a:lnTo>
                    <a:lnTo>
                      <a:pt x="2489" y="1929"/>
                    </a:lnTo>
                    <a:lnTo>
                      <a:pt x="2644" y="1929"/>
                    </a:lnTo>
                    <a:lnTo>
                      <a:pt x="2676" y="1929"/>
                    </a:lnTo>
                    <a:lnTo>
                      <a:pt x="2689" y="1929"/>
                    </a:lnTo>
                    <a:lnTo>
                      <a:pt x="2702" y="1929"/>
                    </a:lnTo>
                    <a:lnTo>
                      <a:pt x="2734" y="1929"/>
                    </a:lnTo>
                    <a:lnTo>
                      <a:pt x="2734" y="2027"/>
                    </a:lnTo>
                    <a:lnTo>
                      <a:pt x="2780" y="2027"/>
                    </a:lnTo>
                    <a:lnTo>
                      <a:pt x="2780" y="2125"/>
                    </a:lnTo>
                    <a:lnTo>
                      <a:pt x="2817" y="2125"/>
                    </a:lnTo>
                    <a:lnTo>
                      <a:pt x="2844" y="2125"/>
                    </a:lnTo>
                    <a:lnTo>
                      <a:pt x="2927" y="2125"/>
                    </a:lnTo>
                    <a:lnTo>
                      <a:pt x="3046" y="2125"/>
                    </a:lnTo>
                    <a:lnTo>
                      <a:pt x="3046" y="2248"/>
                    </a:lnTo>
                    <a:lnTo>
                      <a:pt x="3076" y="2248"/>
                    </a:lnTo>
                    <a:lnTo>
                      <a:pt x="3129" y="2248"/>
                    </a:lnTo>
                    <a:lnTo>
                      <a:pt x="3159" y="2248"/>
                    </a:lnTo>
                    <a:lnTo>
                      <a:pt x="3282" y="2248"/>
                    </a:lnTo>
                    <a:lnTo>
                      <a:pt x="3560" y="2248"/>
                    </a:lnTo>
                    <a:lnTo>
                      <a:pt x="3570" y="2248"/>
                    </a:lnTo>
                    <a:lnTo>
                      <a:pt x="3938" y="2248"/>
                    </a:lnTo>
                    <a:lnTo>
                      <a:pt x="3938" y="2556"/>
                    </a:lnTo>
                    <a:lnTo>
                      <a:pt x="4536" y="2556"/>
                    </a:lnTo>
                    <a:lnTo>
                      <a:pt x="4891" y="2556"/>
                    </a:lnTo>
                    <a:lnTo>
                      <a:pt x="5607" y="2556"/>
                    </a:lnTo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A1D1D23B-65F2-4938-A456-C3B9A360D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26" y="2254250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3F87E5FC-115E-4E90-8898-4FC1653BB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2876" y="2452688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FCC55507-4603-43CA-BB67-AF05CE458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9389" y="24923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00C4E4BE-C632-431F-B763-706355407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6" y="24923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4A900508-D97C-4BCF-9316-F3F8A8552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314" y="25749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0DA24FC1-9240-4DBC-967E-AD9C60A81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1" y="2617788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BF974C08-E660-4693-88FF-7B8F56476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4639" y="270351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9CEE3D06-1DB1-4B61-A17F-B0364B52D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6" y="270351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03DCF82B-B034-4541-8FCB-E85DEB731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7026" y="27479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972B75FB-9200-44E5-BCC1-35D43EAC2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4964" y="27479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449D0F4-C54C-4624-9FA7-D22898332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3539" y="279400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DFB70E-B264-4AF3-9DFA-FA787C7EB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6714" y="279400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5DE5EC02-3A10-4265-ABED-E38B18CC0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28416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F098430C-5A54-4CF9-B772-EF24F3DEF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7851" y="298926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29070135-510F-4C58-B5A1-CE6BAE72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298926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E39A557C-DCC7-4723-B62D-19098E527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6426" y="298926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7266DB10-0842-439D-9041-489A47A2F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5801" y="31464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C11A2EE7-0043-487D-9E5A-84F966CEB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2951" y="3252788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83E8C367-EE16-411A-84E0-6F630670E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1" y="336550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218159FE-507A-4181-A82D-83BA84B9E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1226" y="34210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2D493690-B0C4-4475-B3A5-1F81A9D9B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6789" y="34210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F7D0909F-1FBC-4823-8802-706D4648A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176" y="34829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FF7CEAD0-DA04-49D4-912A-A6633BF8A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9814" y="34829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B297B733-BA0D-432D-AE47-586DFA318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3151" y="34829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BCB94091-76E0-4335-887F-EB9301C6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6326" y="34829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E6041719-D128-4E8A-BB14-43B7777D0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8876" y="348297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3FF2FA17-3D08-4A27-BA7E-E23D2A63E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7476" y="37052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7D72288-9DE3-4E7D-92FB-E89504B69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6051" y="37052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DF43CFA7-D41E-4A2D-904D-3B61BB9FB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7164" y="37052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9CDCCB1C-5FBC-43E9-A8BA-83E2CABF6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9864" y="37052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7BB1A8E8-EC9B-4382-BEDF-04575CFA8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3051" y="3890963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C2C9ABD0-BA55-4E2B-8E43-1B9B1E00A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6864" y="3890963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56150A24-788C-4BED-B357-BC7E8C4C5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1476" y="3890963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982975FE-4E57-4818-8F68-E3B5D256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4826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5D50C8E7-1826-41FC-8DEF-3B080CD20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AE47F900-E1C8-4599-B234-AEBBCB904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9439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B3E13EB8-1BC9-4BCF-95E0-C86C6D104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8976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B5358474-7F51-4858-AA82-A48D6BD22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8214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EC3D6F23-6207-45F7-AF99-A8FC49580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7739" y="40084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42840F54-3654-4867-B913-0BFA74F7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4514" y="430371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6A4926D0-1EF0-4337-975F-F586473CC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3601" y="430371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C2C14F86-1984-4C3C-BAF8-1789A4DA8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4951" y="430371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CE658C3-DFC4-4929-B93F-D813FECF5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5751" y="1898650"/>
                <a:ext cx="4737100" cy="1500188"/>
              </a:xfrm>
              <a:custGeom>
                <a:avLst/>
                <a:gdLst>
                  <a:gd name="T0" fmla="*/ 0 w 5281"/>
                  <a:gd name="T1" fmla="*/ 0 h 1571"/>
                  <a:gd name="T2" fmla="*/ 670 w 5281"/>
                  <a:gd name="T3" fmla="*/ 53 h 1571"/>
                  <a:gd name="T4" fmla="*/ 1038 w 5281"/>
                  <a:gd name="T5" fmla="*/ 105 h 1571"/>
                  <a:gd name="T6" fmla="*/ 1047 w 5281"/>
                  <a:gd name="T7" fmla="*/ 158 h 1571"/>
                  <a:gd name="T8" fmla="*/ 1079 w 5281"/>
                  <a:gd name="T9" fmla="*/ 211 h 1571"/>
                  <a:gd name="T10" fmla="*/ 1172 w 5281"/>
                  <a:gd name="T11" fmla="*/ 211 h 1571"/>
                  <a:gd name="T12" fmla="*/ 1249 w 5281"/>
                  <a:gd name="T13" fmla="*/ 265 h 1571"/>
                  <a:gd name="T14" fmla="*/ 1293 w 5281"/>
                  <a:gd name="T15" fmla="*/ 265 h 1571"/>
                  <a:gd name="T16" fmla="*/ 1464 w 5281"/>
                  <a:gd name="T17" fmla="*/ 265 h 1571"/>
                  <a:gd name="T18" fmla="*/ 1485 w 5281"/>
                  <a:gd name="T19" fmla="*/ 265 h 1571"/>
                  <a:gd name="T20" fmla="*/ 1543 w 5281"/>
                  <a:gd name="T21" fmla="*/ 265 h 1571"/>
                  <a:gd name="T22" fmla="*/ 1651 w 5281"/>
                  <a:gd name="T23" fmla="*/ 265 h 1571"/>
                  <a:gd name="T24" fmla="*/ 1671 w 5281"/>
                  <a:gd name="T25" fmla="*/ 329 h 1571"/>
                  <a:gd name="T26" fmla="*/ 1791 w 5281"/>
                  <a:gd name="T27" fmla="*/ 395 h 1571"/>
                  <a:gd name="T28" fmla="*/ 1851 w 5281"/>
                  <a:gd name="T29" fmla="*/ 395 h 1571"/>
                  <a:gd name="T30" fmla="*/ 1968 w 5281"/>
                  <a:gd name="T31" fmla="*/ 395 h 1571"/>
                  <a:gd name="T32" fmla="*/ 1990 w 5281"/>
                  <a:gd name="T33" fmla="*/ 465 h 1571"/>
                  <a:gd name="T34" fmla="*/ 2082 w 5281"/>
                  <a:gd name="T35" fmla="*/ 535 h 1571"/>
                  <a:gd name="T36" fmla="*/ 2091 w 5281"/>
                  <a:gd name="T37" fmla="*/ 607 h 1571"/>
                  <a:gd name="T38" fmla="*/ 2141 w 5281"/>
                  <a:gd name="T39" fmla="*/ 679 h 1571"/>
                  <a:gd name="T40" fmla="*/ 2246 w 5281"/>
                  <a:gd name="T41" fmla="*/ 679 h 1571"/>
                  <a:gd name="T42" fmla="*/ 2309 w 5281"/>
                  <a:gd name="T43" fmla="*/ 679 h 1571"/>
                  <a:gd name="T44" fmla="*/ 2435 w 5281"/>
                  <a:gd name="T45" fmla="*/ 758 h 1571"/>
                  <a:gd name="T46" fmla="*/ 2608 w 5281"/>
                  <a:gd name="T47" fmla="*/ 838 h 1571"/>
                  <a:gd name="T48" fmla="*/ 2619 w 5281"/>
                  <a:gd name="T49" fmla="*/ 917 h 1571"/>
                  <a:gd name="T50" fmla="*/ 2638 w 5281"/>
                  <a:gd name="T51" fmla="*/ 1001 h 1571"/>
                  <a:gd name="T52" fmla="*/ 2740 w 5281"/>
                  <a:gd name="T53" fmla="*/ 1001 h 1571"/>
                  <a:gd name="T54" fmla="*/ 2743 w 5281"/>
                  <a:gd name="T55" fmla="*/ 1087 h 1571"/>
                  <a:gd name="T56" fmla="*/ 2958 w 5281"/>
                  <a:gd name="T57" fmla="*/ 1087 h 1571"/>
                  <a:gd name="T58" fmla="*/ 3087 w 5281"/>
                  <a:gd name="T59" fmla="*/ 1087 h 1571"/>
                  <a:gd name="T60" fmla="*/ 3158 w 5281"/>
                  <a:gd name="T61" fmla="*/ 1196 h 1571"/>
                  <a:gd name="T62" fmla="*/ 3247 w 5281"/>
                  <a:gd name="T63" fmla="*/ 1196 h 1571"/>
                  <a:gd name="T64" fmla="*/ 3362 w 5281"/>
                  <a:gd name="T65" fmla="*/ 1316 h 1571"/>
                  <a:gd name="T66" fmla="*/ 3426 w 5281"/>
                  <a:gd name="T67" fmla="*/ 1316 h 1571"/>
                  <a:gd name="T68" fmla="*/ 3484 w 5281"/>
                  <a:gd name="T69" fmla="*/ 1443 h 1571"/>
                  <a:gd name="T70" fmla="*/ 3786 w 5281"/>
                  <a:gd name="T71" fmla="*/ 1571 h 1571"/>
                  <a:gd name="T72" fmla="*/ 3829 w 5281"/>
                  <a:gd name="T73" fmla="*/ 1571 h 1571"/>
                  <a:gd name="T74" fmla="*/ 3925 w 5281"/>
                  <a:gd name="T75" fmla="*/ 1571 h 1571"/>
                  <a:gd name="T76" fmla="*/ 4037 w 5281"/>
                  <a:gd name="T77" fmla="*/ 1571 h 1571"/>
                  <a:gd name="T78" fmla="*/ 4067 w 5281"/>
                  <a:gd name="T79" fmla="*/ 1571 h 1571"/>
                  <a:gd name="T80" fmla="*/ 4229 w 5281"/>
                  <a:gd name="T81" fmla="*/ 1571 h 1571"/>
                  <a:gd name="T82" fmla="*/ 4796 w 5281"/>
                  <a:gd name="T83" fmla="*/ 1571 h 1571"/>
                  <a:gd name="T84" fmla="*/ 5281 w 5281"/>
                  <a:gd name="T85" fmla="*/ 1571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81" h="1571">
                    <a:moveTo>
                      <a:pt x="0" y="0"/>
                    </a:moveTo>
                    <a:lnTo>
                      <a:pt x="0" y="0"/>
                    </a:lnTo>
                    <a:lnTo>
                      <a:pt x="670" y="0"/>
                    </a:lnTo>
                    <a:lnTo>
                      <a:pt x="670" y="53"/>
                    </a:lnTo>
                    <a:lnTo>
                      <a:pt x="1038" y="53"/>
                    </a:lnTo>
                    <a:lnTo>
                      <a:pt x="1038" y="105"/>
                    </a:lnTo>
                    <a:lnTo>
                      <a:pt x="1047" y="105"/>
                    </a:lnTo>
                    <a:lnTo>
                      <a:pt x="1047" y="158"/>
                    </a:lnTo>
                    <a:lnTo>
                      <a:pt x="1079" y="158"/>
                    </a:lnTo>
                    <a:lnTo>
                      <a:pt x="1079" y="211"/>
                    </a:lnTo>
                    <a:lnTo>
                      <a:pt x="1095" y="211"/>
                    </a:lnTo>
                    <a:lnTo>
                      <a:pt x="1172" y="211"/>
                    </a:lnTo>
                    <a:lnTo>
                      <a:pt x="1172" y="265"/>
                    </a:lnTo>
                    <a:lnTo>
                      <a:pt x="1249" y="265"/>
                    </a:lnTo>
                    <a:lnTo>
                      <a:pt x="1273" y="265"/>
                    </a:lnTo>
                    <a:lnTo>
                      <a:pt x="1293" y="265"/>
                    </a:lnTo>
                    <a:lnTo>
                      <a:pt x="1303" y="265"/>
                    </a:lnTo>
                    <a:lnTo>
                      <a:pt x="1464" y="265"/>
                    </a:lnTo>
                    <a:lnTo>
                      <a:pt x="1476" y="265"/>
                    </a:lnTo>
                    <a:lnTo>
                      <a:pt x="1485" y="265"/>
                    </a:lnTo>
                    <a:lnTo>
                      <a:pt x="1525" y="265"/>
                    </a:lnTo>
                    <a:lnTo>
                      <a:pt x="1543" y="265"/>
                    </a:lnTo>
                    <a:lnTo>
                      <a:pt x="1604" y="265"/>
                    </a:lnTo>
                    <a:lnTo>
                      <a:pt x="1651" y="265"/>
                    </a:lnTo>
                    <a:lnTo>
                      <a:pt x="1651" y="329"/>
                    </a:lnTo>
                    <a:lnTo>
                      <a:pt x="1671" y="329"/>
                    </a:lnTo>
                    <a:lnTo>
                      <a:pt x="1791" y="329"/>
                    </a:lnTo>
                    <a:lnTo>
                      <a:pt x="1791" y="395"/>
                    </a:lnTo>
                    <a:lnTo>
                      <a:pt x="1847" y="395"/>
                    </a:lnTo>
                    <a:lnTo>
                      <a:pt x="1851" y="395"/>
                    </a:lnTo>
                    <a:lnTo>
                      <a:pt x="1853" y="395"/>
                    </a:lnTo>
                    <a:lnTo>
                      <a:pt x="1968" y="395"/>
                    </a:lnTo>
                    <a:lnTo>
                      <a:pt x="1968" y="465"/>
                    </a:lnTo>
                    <a:lnTo>
                      <a:pt x="1990" y="465"/>
                    </a:lnTo>
                    <a:lnTo>
                      <a:pt x="1990" y="535"/>
                    </a:lnTo>
                    <a:lnTo>
                      <a:pt x="2082" y="535"/>
                    </a:lnTo>
                    <a:lnTo>
                      <a:pt x="2091" y="535"/>
                    </a:lnTo>
                    <a:lnTo>
                      <a:pt x="2091" y="607"/>
                    </a:lnTo>
                    <a:lnTo>
                      <a:pt x="2141" y="607"/>
                    </a:lnTo>
                    <a:lnTo>
                      <a:pt x="2141" y="679"/>
                    </a:lnTo>
                    <a:lnTo>
                      <a:pt x="2240" y="679"/>
                    </a:lnTo>
                    <a:lnTo>
                      <a:pt x="2246" y="679"/>
                    </a:lnTo>
                    <a:lnTo>
                      <a:pt x="2305" y="679"/>
                    </a:lnTo>
                    <a:lnTo>
                      <a:pt x="2309" y="679"/>
                    </a:lnTo>
                    <a:lnTo>
                      <a:pt x="2309" y="758"/>
                    </a:lnTo>
                    <a:lnTo>
                      <a:pt x="2435" y="758"/>
                    </a:lnTo>
                    <a:lnTo>
                      <a:pt x="2608" y="758"/>
                    </a:lnTo>
                    <a:lnTo>
                      <a:pt x="2608" y="838"/>
                    </a:lnTo>
                    <a:lnTo>
                      <a:pt x="2619" y="838"/>
                    </a:lnTo>
                    <a:lnTo>
                      <a:pt x="2619" y="917"/>
                    </a:lnTo>
                    <a:lnTo>
                      <a:pt x="2638" y="917"/>
                    </a:lnTo>
                    <a:lnTo>
                      <a:pt x="2638" y="1001"/>
                    </a:lnTo>
                    <a:lnTo>
                      <a:pt x="2646" y="1001"/>
                    </a:lnTo>
                    <a:lnTo>
                      <a:pt x="2740" y="1001"/>
                    </a:lnTo>
                    <a:lnTo>
                      <a:pt x="2740" y="1087"/>
                    </a:lnTo>
                    <a:lnTo>
                      <a:pt x="2743" y="1087"/>
                    </a:lnTo>
                    <a:lnTo>
                      <a:pt x="2823" y="1087"/>
                    </a:lnTo>
                    <a:lnTo>
                      <a:pt x="2958" y="1087"/>
                    </a:lnTo>
                    <a:lnTo>
                      <a:pt x="3039" y="1087"/>
                    </a:lnTo>
                    <a:lnTo>
                      <a:pt x="3087" y="1087"/>
                    </a:lnTo>
                    <a:lnTo>
                      <a:pt x="3158" y="1087"/>
                    </a:lnTo>
                    <a:lnTo>
                      <a:pt x="3158" y="1196"/>
                    </a:lnTo>
                    <a:lnTo>
                      <a:pt x="3236" y="1196"/>
                    </a:lnTo>
                    <a:lnTo>
                      <a:pt x="3247" y="1196"/>
                    </a:lnTo>
                    <a:lnTo>
                      <a:pt x="3362" y="1196"/>
                    </a:lnTo>
                    <a:lnTo>
                      <a:pt x="3362" y="1316"/>
                    </a:lnTo>
                    <a:lnTo>
                      <a:pt x="3370" y="1316"/>
                    </a:lnTo>
                    <a:lnTo>
                      <a:pt x="3426" y="1316"/>
                    </a:lnTo>
                    <a:lnTo>
                      <a:pt x="3426" y="1443"/>
                    </a:lnTo>
                    <a:lnTo>
                      <a:pt x="3484" y="1443"/>
                    </a:lnTo>
                    <a:lnTo>
                      <a:pt x="3484" y="1571"/>
                    </a:lnTo>
                    <a:lnTo>
                      <a:pt x="3786" y="1571"/>
                    </a:lnTo>
                    <a:lnTo>
                      <a:pt x="3823" y="1571"/>
                    </a:lnTo>
                    <a:lnTo>
                      <a:pt x="3829" y="1571"/>
                    </a:lnTo>
                    <a:lnTo>
                      <a:pt x="3891" y="1571"/>
                    </a:lnTo>
                    <a:lnTo>
                      <a:pt x="3925" y="1571"/>
                    </a:lnTo>
                    <a:lnTo>
                      <a:pt x="3976" y="1571"/>
                    </a:lnTo>
                    <a:lnTo>
                      <a:pt x="4037" y="1571"/>
                    </a:lnTo>
                    <a:lnTo>
                      <a:pt x="4046" y="1571"/>
                    </a:lnTo>
                    <a:lnTo>
                      <a:pt x="4067" y="1571"/>
                    </a:lnTo>
                    <a:lnTo>
                      <a:pt x="4136" y="1571"/>
                    </a:lnTo>
                    <a:lnTo>
                      <a:pt x="4229" y="1571"/>
                    </a:lnTo>
                    <a:lnTo>
                      <a:pt x="4462" y="1571"/>
                    </a:lnTo>
                    <a:lnTo>
                      <a:pt x="4796" y="1571"/>
                    </a:lnTo>
                    <a:lnTo>
                      <a:pt x="5015" y="1571"/>
                    </a:lnTo>
                    <a:lnTo>
                      <a:pt x="5281" y="1571"/>
                    </a:lnTo>
                  </a:path>
                </a:pathLst>
              </a:custGeom>
              <a:noFill/>
              <a:ln w="25400" cap="rnd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5" name="Freeform 93">
                <a:extLst>
                  <a:ext uri="{FF2B5EF4-FFF2-40B4-BE49-F238E27FC236}">
                    <a16:creationId xmlns:a16="http://schemas.microsoft.com/office/drawing/2014/main" id="{E5AF9323-4A2C-4B0B-89B9-68B2346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6826" y="2062163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6" name="Freeform 94">
                <a:extLst>
                  <a:ext uri="{FF2B5EF4-FFF2-40B4-BE49-F238E27FC236}">
                    <a16:creationId xmlns:a16="http://schemas.microsoft.com/office/drawing/2014/main" id="{782A4606-9644-4EAE-B0FA-ABD4DEB2B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4939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7" name="Freeform 95">
                <a:extLst>
                  <a:ext uri="{FF2B5EF4-FFF2-40B4-BE49-F238E27FC236}">
                    <a16:creationId xmlns:a16="http://schemas.microsoft.com/office/drawing/2014/main" id="{9BF8FF2E-13EB-4489-A26A-4DE06170E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7164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8" name="Freeform 96">
                <a:extLst>
                  <a:ext uri="{FF2B5EF4-FFF2-40B4-BE49-F238E27FC236}">
                    <a16:creationId xmlns:a16="http://schemas.microsoft.com/office/drawing/2014/main" id="{E9F0DF08-90B4-487F-B41E-749B89A5A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4626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09" name="Freeform 97">
                <a:extLst>
                  <a:ext uri="{FF2B5EF4-FFF2-40B4-BE49-F238E27FC236}">
                    <a16:creationId xmlns:a16="http://schemas.microsoft.com/office/drawing/2014/main" id="{BA252CDF-A38D-43C3-BBCB-79E238D62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151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0" name="Freeform 98">
                <a:extLst>
                  <a:ext uri="{FF2B5EF4-FFF2-40B4-BE49-F238E27FC236}">
                    <a16:creationId xmlns:a16="http://schemas.microsoft.com/office/drawing/2014/main" id="{A2C715B9-F3C5-4B47-BF91-612DE47B4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8614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1" name="Freeform 99">
                <a:extLst>
                  <a:ext uri="{FF2B5EF4-FFF2-40B4-BE49-F238E27FC236}">
                    <a16:creationId xmlns:a16="http://schemas.microsoft.com/office/drawing/2014/main" id="{37972603-895E-48A7-A661-F0205C28A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26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2" name="Freeform 100">
                <a:extLst>
                  <a:ext uri="{FF2B5EF4-FFF2-40B4-BE49-F238E27FC236}">
                    <a16:creationId xmlns:a16="http://schemas.microsoft.com/office/drawing/2014/main" id="{942DA85B-F8C0-4E18-BFDA-72559F73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3" name="Freeform 101">
                <a:extLst>
                  <a:ext uri="{FF2B5EF4-FFF2-40B4-BE49-F238E27FC236}">
                    <a16:creationId xmlns:a16="http://schemas.microsoft.com/office/drawing/2014/main" id="{396E4DFE-2FC4-4518-9B09-CF0C9E031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2589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4" name="Freeform 102">
                <a:extLst>
                  <a:ext uri="{FF2B5EF4-FFF2-40B4-BE49-F238E27FC236}">
                    <a16:creationId xmlns:a16="http://schemas.microsoft.com/office/drawing/2014/main" id="{7D991356-BB4A-4F05-891F-234AFA19C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5" name="Freeform 103">
                <a:extLst>
                  <a:ext uri="{FF2B5EF4-FFF2-40B4-BE49-F238E27FC236}">
                    <a16:creationId xmlns:a16="http://schemas.microsoft.com/office/drawing/2014/main" id="{67545CD9-92C2-4E0E-A972-F39BAEAAC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026" y="211455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6" name="Freeform 104">
                <a:extLst>
                  <a:ext uri="{FF2B5EF4-FFF2-40B4-BE49-F238E27FC236}">
                    <a16:creationId xmlns:a16="http://schemas.microsoft.com/office/drawing/2014/main" id="{7D8956C3-8DE5-473F-8EF4-B6E2D2686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4351" y="21764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7" name="Freeform 105">
                <a:extLst>
                  <a:ext uri="{FF2B5EF4-FFF2-40B4-BE49-F238E27FC236}">
                    <a16:creationId xmlns:a16="http://schemas.microsoft.com/office/drawing/2014/main" id="{8CF887E0-E60A-491A-918F-204FD6A3F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1514" y="22383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8" name="Freeform 106">
                <a:extLst>
                  <a:ext uri="{FF2B5EF4-FFF2-40B4-BE49-F238E27FC236}">
                    <a16:creationId xmlns:a16="http://schemas.microsoft.com/office/drawing/2014/main" id="{C14AAB5C-A8DE-4A0D-B040-F5385B13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6276" y="22383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19" name="Freeform 107">
                <a:extLst>
                  <a:ext uri="{FF2B5EF4-FFF2-40B4-BE49-F238E27FC236}">
                    <a16:creationId xmlns:a16="http://schemas.microsoft.com/office/drawing/2014/main" id="{11AAF204-623D-4EB0-939B-BF13D9AD8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864" y="2238375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0" name="Freeform 108">
                <a:extLst>
                  <a:ext uri="{FF2B5EF4-FFF2-40B4-BE49-F238E27FC236}">
                    <a16:creationId xmlns:a16="http://schemas.microsoft.com/office/drawing/2014/main" id="{170FAC5F-5F3B-4B92-827D-71257D533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1" y="237331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1" name="Freeform 109">
                <a:extLst>
                  <a:ext uri="{FF2B5EF4-FFF2-40B4-BE49-F238E27FC236}">
                    <a16:creationId xmlns:a16="http://schemas.microsoft.com/office/drawing/2014/main" id="{D263BC08-1A07-42BD-9692-E30E77E8F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5526" y="2511425"/>
                <a:ext cx="0" cy="34925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2" name="Freeform 110">
                <a:extLst>
                  <a:ext uri="{FF2B5EF4-FFF2-40B4-BE49-F238E27FC236}">
                    <a16:creationId xmlns:a16="http://schemas.microsoft.com/office/drawing/2014/main" id="{8240EB49-62DA-47AA-998D-16E0D1EBC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0289" y="2511425"/>
                <a:ext cx="0" cy="34925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3" name="Freeform 111">
                <a:extLst>
                  <a:ext uri="{FF2B5EF4-FFF2-40B4-BE49-F238E27FC236}">
                    <a16:creationId xmlns:a16="http://schemas.microsoft.com/office/drawing/2014/main" id="{EEC5E1A9-C2B3-445C-9B8F-E528EBA0E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2676" y="2511425"/>
                <a:ext cx="0" cy="34925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4" name="Freeform 112">
                <a:extLst>
                  <a:ext uri="{FF2B5EF4-FFF2-40B4-BE49-F238E27FC236}">
                    <a16:creationId xmlns:a16="http://schemas.microsoft.com/office/drawing/2014/main" id="{3F00F6A6-2F12-4651-9632-306AAF7FF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0151" y="2586038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5" name="Freeform 113">
                <a:extLst>
                  <a:ext uri="{FF2B5EF4-FFF2-40B4-BE49-F238E27FC236}">
                    <a16:creationId xmlns:a16="http://schemas.microsoft.com/office/drawing/2014/main" id="{09BA9538-9EEA-4DC0-A631-1087F1448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5251" y="2738438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6" name="Freeform 114">
                <a:extLst>
                  <a:ext uri="{FF2B5EF4-FFF2-40B4-BE49-F238E27FC236}">
                    <a16:creationId xmlns:a16="http://schemas.microsoft.com/office/drawing/2014/main" id="{77DB1512-B8B5-4603-AFC9-F0166B666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064" y="2817813"/>
                <a:ext cx="0" cy="36513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7" name="Freeform 115">
                <a:extLst>
                  <a:ext uri="{FF2B5EF4-FFF2-40B4-BE49-F238E27FC236}">
                    <a16:creationId xmlns:a16="http://schemas.microsoft.com/office/drawing/2014/main" id="{E04E6614-5B2A-4F56-8D75-81FA5D324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3201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8" name="Freeform 116">
                <a:extLst>
                  <a:ext uri="{FF2B5EF4-FFF2-40B4-BE49-F238E27FC236}">
                    <a16:creationId xmlns:a16="http://schemas.microsoft.com/office/drawing/2014/main" id="{ADE3A5F2-685A-4000-98C1-BAEC08C9A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6376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29" name="Freeform 117">
                <a:extLst>
                  <a:ext uri="{FF2B5EF4-FFF2-40B4-BE49-F238E27FC236}">
                    <a16:creationId xmlns:a16="http://schemas.microsoft.com/office/drawing/2014/main" id="{B56E02E3-D056-4331-88D6-A2A1A4EFB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7814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0" name="Freeform 118">
                <a:extLst>
                  <a:ext uri="{FF2B5EF4-FFF2-40B4-BE49-F238E27FC236}">
                    <a16:creationId xmlns:a16="http://schemas.microsoft.com/office/drawing/2014/main" id="{5A5E46F0-D8E6-4F78-A37A-A0E015BE0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8464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1" name="Freeform 119">
                <a:extLst>
                  <a:ext uri="{FF2B5EF4-FFF2-40B4-BE49-F238E27FC236}">
                    <a16:creationId xmlns:a16="http://schemas.microsoft.com/office/drawing/2014/main" id="{4D596160-3D7C-4A5C-B8C2-93EBF3EAE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1489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2" name="Freeform 120">
                <a:extLst>
                  <a:ext uri="{FF2B5EF4-FFF2-40B4-BE49-F238E27FC236}">
                    <a16:creationId xmlns:a16="http://schemas.microsoft.com/office/drawing/2014/main" id="{1D064AFD-1E7C-4203-807F-7241E0B93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4351" y="2900363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3" name="Freeform 121">
                <a:extLst>
                  <a:ext uri="{FF2B5EF4-FFF2-40B4-BE49-F238E27FC236}">
                    <a16:creationId xmlns:a16="http://schemas.microsoft.com/office/drawing/2014/main" id="{F1F31D4B-40C0-4214-B277-3E9931C01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7701" y="3003550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4" name="Freeform 122">
                <a:extLst>
                  <a:ext uri="{FF2B5EF4-FFF2-40B4-BE49-F238E27FC236}">
                    <a16:creationId xmlns:a16="http://schemas.microsoft.com/office/drawing/2014/main" id="{401B809F-2B1F-40E0-8C1C-EB383B2DC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8814" y="3003550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5" name="Freeform 123">
                <a:extLst>
                  <a:ext uri="{FF2B5EF4-FFF2-40B4-BE49-F238E27FC236}">
                    <a16:creationId xmlns:a16="http://schemas.microsoft.com/office/drawing/2014/main" id="{12EC260E-B448-4795-9AC4-421B4AC98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8351" y="3117850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6" name="Freeform 124">
                <a:extLst>
                  <a:ext uri="{FF2B5EF4-FFF2-40B4-BE49-F238E27FC236}">
                    <a16:creationId xmlns:a16="http://schemas.microsoft.com/office/drawing/2014/main" id="{941A53F1-E22B-446E-B06F-DFD982D5E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1414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7" name="Freeform 125">
                <a:extLst>
                  <a:ext uri="{FF2B5EF4-FFF2-40B4-BE49-F238E27FC236}">
                    <a16:creationId xmlns:a16="http://schemas.microsoft.com/office/drawing/2014/main" id="{8BA3DA72-F865-471B-9045-2068397BA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4751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8" name="Freeform 126">
                <a:extLst>
                  <a:ext uri="{FF2B5EF4-FFF2-40B4-BE49-F238E27FC236}">
                    <a16:creationId xmlns:a16="http://schemas.microsoft.com/office/drawing/2014/main" id="{FB548584-ACB9-42F2-8997-4B7E58D2F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1101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39" name="Freeform 127">
                <a:extLst>
                  <a:ext uri="{FF2B5EF4-FFF2-40B4-BE49-F238E27FC236}">
                    <a16:creationId xmlns:a16="http://schemas.microsoft.com/office/drawing/2014/main" id="{C058511D-37E9-4561-8241-3D137E934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6664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0" name="Freeform 128">
                <a:extLst>
                  <a:ext uri="{FF2B5EF4-FFF2-40B4-BE49-F238E27FC236}">
                    <a16:creationId xmlns:a16="http://schemas.microsoft.com/office/drawing/2014/main" id="{595C402D-F1B0-431D-9D51-7132DD95B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682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1" name="Freeform 129">
                <a:extLst>
                  <a:ext uri="{FF2B5EF4-FFF2-40B4-BE49-F238E27FC236}">
                    <a16:creationId xmlns:a16="http://schemas.microsoft.com/office/drawing/2014/main" id="{B119A392-C299-4E24-A24D-33A2C69F2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2864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2" name="Freeform 130">
                <a:extLst>
                  <a:ext uri="{FF2B5EF4-FFF2-40B4-BE49-F238E27FC236}">
                    <a16:creationId xmlns:a16="http://schemas.microsoft.com/office/drawing/2014/main" id="{C73A849F-F058-4B1F-9ABD-06EEE0F43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6839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3" name="Freeform 131">
                <a:extLst>
                  <a:ext uri="{FF2B5EF4-FFF2-40B4-BE49-F238E27FC236}">
                    <a16:creationId xmlns:a16="http://schemas.microsoft.com/office/drawing/2014/main" id="{32723B4D-007F-4FCD-9672-16828193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477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4" name="Freeform 132">
                <a:extLst>
                  <a:ext uri="{FF2B5EF4-FFF2-40B4-BE49-F238E27FC236}">
                    <a16:creationId xmlns:a16="http://schemas.microsoft.com/office/drawing/2014/main" id="{48ECA932-FF32-4F95-9391-E31C7A2DE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382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5" name="Freeform 133">
                <a:extLst>
                  <a:ext uri="{FF2B5EF4-FFF2-40B4-BE49-F238E27FC236}">
                    <a16:creationId xmlns:a16="http://schemas.microsoft.com/office/drawing/2014/main" id="{83B6619C-36B6-4F4B-AF79-31148FD9F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5739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6" name="Freeform 134">
                <a:extLst>
                  <a:ext uri="{FF2B5EF4-FFF2-40B4-BE49-F238E27FC236}">
                    <a16:creationId xmlns:a16="http://schemas.microsoft.com/office/drawing/2014/main" id="{920D0613-6E63-43EB-A8F5-83D1B328A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987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7" name="Freeform 135">
                <a:extLst>
                  <a:ext uri="{FF2B5EF4-FFF2-40B4-BE49-F238E27FC236}">
                    <a16:creationId xmlns:a16="http://schemas.microsoft.com/office/drawing/2014/main" id="{1EA745A6-BCD8-4060-9FE8-7E84E4C35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7839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8" name="Freeform 136">
                <a:extLst>
                  <a:ext uri="{FF2B5EF4-FFF2-40B4-BE49-F238E27FC236}">
                    <a16:creationId xmlns:a16="http://schemas.microsoft.com/office/drawing/2014/main" id="{82F55CA6-D18C-414D-B59F-320EF3ABD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787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49" name="Freeform 137">
                <a:extLst>
                  <a:ext uri="{FF2B5EF4-FFF2-40B4-BE49-F238E27FC236}">
                    <a16:creationId xmlns:a16="http://schemas.microsoft.com/office/drawing/2014/main" id="{ACF16AA8-EC08-40ED-8E22-E5231CC02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4726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50" name="Freeform 138">
                <a:extLst>
                  <a:ext uri="{FF2B5EF4-FFF2-40B4-BE49-F238E27FC236}">
                    <a16:creationId xmlns:a16="http://schemas.microsoft.com/office/drawing/2014/main" id="{44FE7D3C-F03F-496C-BA2B-953D032A4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2851" y="3362325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62" name="Freeform 150">
                <a:extLst>
                  <a:ext uri="{FF2B5EF4-FFF2-40B4-BE49-F238E27FC236}">
                    <a16:creationId xmlns:a16="http://schemas.microsoft.com/office/drawing/2014/main" id="{E70C4398-12FA-4A91-884B-8896E5427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414" y="1620838"/>
                <a:ext cx="182563" cy="0"/>
              </a:xfrm>
              <a:custGeom>
                <a:avLst/>
                <a:gdLst>
                  <a:gd name="T0" fmla="*/ 0 w 204"/>
                  <a:gd name="T1" fmla="*/ 0 w 204"/>
                  <a:gd name="T2" fmla="*/ 204 w 2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4">
                    <a:moveTo>
                      <a:pt x="0" y="0"/>
                    </a:moveTo>
                    <a:lnTo>
                      <a:pt x="0" y="0"/>
                    </a:lnTo>
                    <a:lnTo>
                      <a:pt x="204" y="0"/>
                    </a:lnTo>
                  </a:path>
                </a:pathLst>
              </a:custGeom>
              <a:noFill/>
              <a:ln w="25400" cap="rnd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63" name="Freeform 151">
                <a:extLst>
                  <a:ext uri="{FF2B5EF4-FFF2-40B4-BE49-F238E27FC236}">
                    <a16:creationId xmlns:a16="http://schemas.microsoft.com/office/drawing/2014/main" id="{6BAFAE77-EF8E-4585-9BA0-D543EF273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6489" y="1582738"/>
                <a:ext cx="0" cy="38100"/>
              </a:xfrm>
              <a:custGeom>
                <a:avLst/>
                <a:gdLst>
                  <a:gd name="T0" fmla="*/ 39 h 39"/>
                  <a:gd name="T1" fmla="*/ 39 h 39"/>
                  <a:gd name="T2" fmla="*/ 0 h 3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74" name="Freeform 162">
                <a:extLst>
                  <a:ext uri="{FF2B5EF4-FFF2-40B4-BE49-F238E27FC236}">
                    <a16:creationId xmlns:a16="http://schemas.microsoft.com/office/drawing/2014/main" id="{558647D8-B6C6-4AE7-BA92-DA3EDF52F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414" y="1839913"/>
                <a:ext cx="182563" cy="0"/>
              </a:xfrm>
              <a:custGeom>
                <a:avLst/>
                <a:gdLst>
                  <a:gd name="T0" fmla="*/ 0 w 204"/>
                  <a:gd name="T1" fmla="*/ 0 w 204"/>
                  <a:gd name="T2" fmla="*/ 204 w 2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4">
                    <a:moveTo>
                      <a:pt x="0" y="0"/>
                    </a:moveTo>
                    <a:lnTo>
                      <a:pt x="0" y="0"/>
                    </a:lnTo>
                    <a:lnTo>
                      <a:pt x="204" y="0"/>
                    </a:lnTo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75" name="Freeform 163">
                <a:extLst>
                  <a:ext uri="{FF2B5EF4-FFF2-40B4-BE49-F238E27FC236}">
                    <a16:creationId xmlns:a16="http://schemas.microsoft.com/office/drawing/2014/main" id="{C7DF2A9D-D31A-4D29-9B4B-1821A3D02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6489" y="1803400"/>
                <a:ext cx="0" cy="36513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94" name="Freeform 182">
                <a:extLst>
                  <a:ext uri="{FF2B5EF4-FFF2-40B4-BE49-F238E27FC236}">
                    <a16:creationId xmlns:a16="http://schemas.microsoft.com/office/drawing/2014/main" id="{D2D06A0B-AA56-486E-8B75-D46008BB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4414" y="2058988"/>
                <a:ext cx="182563" cy="0"/>
              </a:xfrm>
              <a:custGeom>
                <a:avLst/>
                <a:gdLst>
                  <a:gd name="T0" fmla="*/ 0 w 204"/>
                  <a:gd name="T1" fmla="*/ 0 w 204"/>
                  <a:gd name="T2" fmla="*/ 204 w 2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4">
                    <a:moveTo>
                      <a:pt x="0" y="0"/>
                    </a:moveTo>
                    <a:lnTo>
                      <a:pt x="0" y="0"/>
                    </a:lnTo>
                    <a:lnTo>
                      <a:pt x="204" y="0"/>
                    </a:lnTo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  <p:sp>
            <p:nvSpPr>
              <p:cNvPr id="195" name="Freeform 183">
                <a:extLst>
                  <a:ext uri="{FF2B5EF4-FFF2-40B4-BE49-F238E27FC236}">
                    <a16:creationId xmlns:a16="http://schemas.microsoft.com/office/drawing/2014/main" id="{31D3A8D9-AE31-4C1D-9574-07325D8F3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6489" y="2024063"/>
                <a:ext cx="0" cy="34925"/>
              </a:xfrm>
              <a:custGeom>
                <a:avLst/>
                <a:gdLst>
                  <a:gd name="T0" fmla="*/ 38 h 38"/>
                  <a:gd name="T1" fmla="*/ 38 h 38"/>
                  <a:gd name="T2" fmla="*/ 0 h 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8">
                    <a:moveTo>
                      <a:pt x="0" y="38"/>
                    </a:moveTo>
                    <a:lnTo>
                      <a:pt x="0" y="3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n-GB"/>
              </a:p>
            </p:txBody>
          </p:sp>
        </p:grpSp>
      </p:grpSp>
      <p:sp>
        <p:nvSpPr>
          <p:cNvPr id="151" name="TextBox 10">
            <a:extLst>
              <a:ext uri="{FF2B5EF4-FFF2-40B4-BE49-F238E27FC236}">
                <a16:creationId xmlns:a16="http://schemas.microsoft.com/office/drawing/2014/main" id="{1D5CD73D-8C79-4B39-8CEE-B072045BEC9B}"/>
              </a:ext>
            </a:extLst>
          </p:cNvPr>
          <p:cNvSpPr txBox="1"/>
          <p:nvPr/>
        </p:nvSpPr>
        <p:spPr>
          <a:xfrm>
            <a:off x="8783125" y="6151256"/>
            <a:ext cx="3406707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tx1">
                    <a:lumMod val="50000"/>
                    <a:lumOff val="50000"/>
                  </a:schemeClr>
                </a:solidFill>
              </a:rPr>
              <a:t>Рисунок взят из неопубликованных данных Алле М.</a:t>
            </a:r>
            <a:r>
              <a:rPr lang="ru" sz="1000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6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9"/>
    </mc:Choice>
    <mc:Fallback xmlns="">
      <p:transition spd="slow" advTm="296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49A755-4DCC-481D-B3C9-A7212A3C49E0}"/>
              </a:ext>
            </a:extLst>
          </p:cNvPr>
          <p:cNvSpPr/>
          <p:nvPr/>
        </p:nvSpPr>
        <p:spPr>
          <a:xfrm>
            <a:off x="300037" y="1436671"/>
            <a:ext cx="11628437" cy="110345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86000">
                <a:schemeClr val="accent5"/>
              </a:gs>
              <a:gs pos="86000">
                <a:schemeClr val="bg1"/>
              </a:gs>
            </a:gsLst>
            <a:lin ang="36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Ins="1440000" rtlCol="0" anchor="ctr"/>
          <a:lstStyle/>
          <a:p>
            <a:pPr rtl="0"/>
            <a:r>
              <a:rPr lang="ru" sz="2400">
                <a:solidFill>
                  <a:schemeClr val="bg1"/>
                </a:solidFill>
              </a:rPr>
              <a:t>Почему послеоперационные рецидивы так часты?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B891EC-33F7-405D-AEBB-93AF65D11FBA}"/>
              </a:ext>
            </a:extLst>
          </p:cNvPr>
          <p:cNvSpPr/>
          <p:nvPr/>
        </p:nvSpPr>
        <p:spPr>
          <a:xfrm>
            <a:off x="287281" y="4684558"/>
            <a:ext cx="11641194" cy="1103451"/>
          </a:xfrm>
          <a:prstGeom prst="rect">
            <a:avLst/>
          </a:prstGeom>
          <a:gradFill>
            <a:gsLst>
              <a:gs pos="0">
                <a:schemeClr val="accent2"/>
              </a:gs>
              <a:gs pos="86000">
                <a:schemeClr val="accent2"/>
              </a:gs>
              <a:gs pos="86000">
                <a:schemeClr val="bg1"/>
              </a:gs>
            </a:gsLst>
            <a:lin ang="36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Ins="1440000" rtlCol="0" anchor="ctr"/>
          <a:lstStyle/>
          <a:p>
            <a:pPr rtl="0"/>
            <a:r>
              <a:rPr lang="ru" sz="2400">
                <a:solidFill>
                  <a:schemeClr val="bg1"/>
                </a:solidFill>
              </a:rPr>
              <a:t>Должны ли мы использовать специфические методы лечения для предотвращения послеоперационного рецидива?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AF81A9-DB71-4160-B5AC-77E3ADA4DC3A}"/>
              </a:ext>
            </a:extLst>
          </p:cNvPr>
          <p:cNvSpPr/>
          <p:nvPr/>
        </p:nvSpPr>
        <p:spPr>
          <a:xfrm>
            <a:off x="287281" y="3060614"/>
            <a:ext cx="11641194" cy="1103451"/>
          </a:xfrm>
          <a:prstGeom prst="rect">
            <a:avLst/>
          </a:prstGeom>
          <a:gradFill>
            <a:gsLst>
              <a:gs pos="0">
                <a:schemeClr val="accent4"/>
              </a:gs>
              <a:gs pos="86000">
                <a:schemeClr val="accent4"/>
              </a:gs>
              <a:gs pos="86000">
                <a:schemeClr val="bg1"/>
              </a:gs>
            </a:gsLst>
            <a:lin ang="36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Ins="1440000" rtlCol="0" anchor="ctr"/>
          <a:lstStyle/>
          <a:p>
            <a:pPr rtl="0"/>
            <a:r>
              <a:rPr lang="ru" sz="2400">
                <a:solidFill>
                  <a:schemeClr val="bg1"/>
                </a:solidFill>
              </a:rPr>
              <a:t>Приводит ли операция к полному излечению от болезни Крона?</a:t>
            </a:r>
          </a:p>
        </p:txBody>
      </p:sp>
    </p:spTree>
    <p:extLst>
      <p:ext uri="{BB962C8B-B14F-4D97-AF65-F5344CB8AC3E}">
        <p14:creationId xmlns:p14="http://schemas.microsoft.com/office/powerpoint/2010/main" val="29579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6"/>
    </mc:Choice>
    <mc:Fallback xmlns="">
      <p:transition spd="slow" advTm="258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4359174" y="2772167"/>
            <a:ext cx="7526496" cy="2404264"/>
            <a:chOff x="323850" y="1630342"/>
            <a:chExt cx="8820150" cy="2960591"/>
          </a:xfrm>
        </p:grpSpPr>
        <p:sp>
          <p:nvSpPr>
            <p:cNvPr id="52" name="Right Arrow 335"/>
            <p:cNvSpPr/>
            <p:nvPr/>
          </p:nvSpPr>
          <p:spPr bwMode="auto">
            <a:xfrm>
              <a:off x="323850" y="2022475"/>
              <a:ext cx="8820150" cy="1368425"/>
            </a:xfrm>
            <a:prstGeom prst="rightArrow">
              <a:avLst/>
            </a:prstGeom>
            <a:gradFill flip="none" rotWithShape="1">
              <a:gsLst>
                <a:gs pos="0">
                  <a:srgbClr val="A30050">
                    <a:tint val="66000"/>
                    <a:satMod val="160000"/>
                  </a:srgbClr>
                </a:gs>
                <a:gs pos="50000">
                  <a:srgbClr val="A30050">
                    <a:tint val="44500"/>
                    <a:satMod val="160000"/>
                  </a:srgbClr>
                </a:gs>
                <a:gs pos="100000">
                  <a:srgbClr val="A3005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Times New Roman"/>
                  <a:cs typeface="Times New Roman"/>
                </a:rPr>
                <a:t> 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708150" y="3751263"/>
              <a:ext cx="6663704" cy="719137"/>
            </a:xfrm>
            <a:prstGeom prst="rect">
              <a:avLst/>
            </a:prstGeom>
            <a:solidFill>
              <a:srgbClr val="693A77">
                <a:alpha val="2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Times New Roman"/>
                  <a:cs typeface="Times New Roman"/>
                </a:rPr>
                <a:t> 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cxnSp>
          <p:nvCxnSpPr>
            <p:cNvPr id="66567" name="Straight Connector 337"/>
            <p:cNvCxnSpPr>
              <a:cxnSpLocks noChangeShapeType="1"/>
            </p:cNvCxnSpPr>
            <p:nvPr/>
          </p:nvCxnSpPr>
          <p:spPr bwMode="auto">
            <a:xfrm>
              <a:off x="4498220" y="3762873"/>
              <a:ext cx="0" cy="694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68" name="Straight Connector 339"/>
            <p:cNvCxnSpPr>
              <a:cxnSpLocks noChangeShapeType="1"/>
            </p:cNvCxnSpPr>
            <p:nvPr/>
          </p:nvCxnSpPr>
          <p:spPr bwMode="auto">
            <a:xfrm>
              <a:off x="5195614" y="3737452"/>
              <a:ext cx="0" cy="7198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Box 16"/>
            <p:cNvSpPr txBox="1"/>
            <p:nvPr/>
          </p:nvSpPr>
          <p:spPr bwMode="auto">
            <a:xfrm>
              <a:off x="5195614" y="3770315"/>
              <a:ext cx="1305436" cy="53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Месяц 6 (М6)</a:t>
              </a:r>
            </a:p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ＭＳ 明朝"/>
                  <a:cs typeface="Times New Roman"/>
                </a:rPr>
                <a:t>Отбор проб</a:t>
              </a:r>
            </a:p>
          </p:txBody>
        </p:sp>
        <p:sp>
          <p:nvSpPr>
            <p:cNvPr id="59" name="TextBox 28"/>
            <p:cNvSpPr txBox="1"/>
            <p:nvPr/>
          </p:nvSpPr>
          <p:spPr bwMode="auto">
            <a:xfrm>
              <a:off x="3335338" y="2541070"/>
              <a:ext cx="701067" cy="32214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A1202C"/>
              </a:solidFill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Визит 1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60" name="TextBox 30"/>
            <p:cNvSpPr txBox="1"/>
            <p:nvPr/>
          </p:nvSpPr>
          <p:spPr bwMode="auto">
            <a:xfrm>
              <a:off x="5807219" y="2541070"/>
              <a:ext cx="680403" cy="31267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A1202C"/>
              </a:solidFill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Визит 2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61" name="TextBox 34"/>
            <p:cNvSpPr txBox="1"/>
            <p:nvPr/>
          </p:nvSpPr>
          <p:spPr bwMode="auto">
            <a:xfrm>
              <a:off x="6853830" y="2390219"/>
              <a:ext cx="1672116" cy="59691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A1202C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Долгосрочное последующее наблюдение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62" name="TextBox 36"/>
            <p:cNvSpPr txBox="1"/>
            <p:nvPr/>
          </p:nvSpPr>
          <p:spPr bwMode="auto">
            <a:xfrm>
              <a:off x="2738672" y="3757613"/>
              <a:ext cx="1834968" cy="71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Месяц 0 (М0)</a:t>
              </a:r>
            </a:p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ＭＳ 明朝"/>
                  <a:cs typeface="Times New Roman"/>
                </a:rPr>
                <a:t>Усиленный выборочный контроль</a:t>
              </a:r>
            </a:p>
          </p:txBody>
        </p:sp>
        <p:cxnSp>
          <p:nvCxnSpPr>
            <p:cNvPr id="66576" name="Straight Connector 359"/>
            <p:cNvCxnSpPr>
              <a:cxnSpLocks noChangeShapeType="1"/>
            </p:cNvCxnSpPr>
            <p:nvPr/>
          </p:nvCxnSpPr>
          <p:spPr bwMode="auto">
            <a:xfrm flipH="1">
              <a:off x="2693585" y="1655763"/>
              <a:ext cx="1" cy="2814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7" name="Straight Connector 362"/>
            <p:cNvCxnSpPr>
              <a:cxnSpLocks noChangeShapeType="1"/>
            </p:cNvCxnSpPr>
            <p:nvPr/>
          </p:nvCxnSpPr>
          <p:spPr bwMode="auto">
            <a:xfrm flipV="1">
              <a:off x="6484254" y="1630342"/>
              <a:ext cx="9770" cy="2814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79" name="TextBox 49"/>
            <p:cNvSpPr txBox="1">
              <a:spLocks noChangeArrowheads="1"/>
            </p:cNvSpPr>
            <p:nvPr/>
          </p:nvSpPr>
          <p:spPr bwMode="auto">
            <a:xfrm>
              <a:off x="2812766" y="2003629"/>
              <a:ext cx="3619043" cy="32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1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MS Mincho" charset="0"/>
                  <a:cs typeface="MS Mincho" charset="0"/>
                </a:rPr>
                <a:t>Участие пациентов в исследовании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ＭＳ 明朝" charset="0"/>
                <a:cs typeface="ＭＳ 明朝" charset="0"/>
              </a:endParaRPr>
            </a:p>
          </p:txBody>
        </p:sp>
        <p:cxnSp>
          <p:nvCxnSpPr>
            <p:cNvPr id="66580" name="Straight Arrow Connector 368"/>
            <p:cNvCxnSpPr>
              <a:cxnSpLocks noChangeShapeType="1"/>
            </p:cNvCxnSpPr>
            <p:nvPr/>
          </p:nvCxnSpPr>
          <p:spPr bwMode="auto">
            <a:xfrm flipV="1">
              <a:off x="3402035" y="3080179"/>
              <a:ext cx="0" cy="647889"/>
            </a:xfrm>
            <a:prstGeom prst="straightConnector1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81" name="Straight Arrow Connector 369"/>
            <p:cNvCxnSpPr>
              <a:cxnSpLocks noChangeShapeType="1"/>
            </p:cNvCxnSpPr>
            <p:nvPr/>
          </p:nvCxnSpPr>
          <p:spPr bwMode="auto">
            <a:xfrm flipV="1">
              <a:off x="3666828" y="3080179"/>
              <a:ext cx="0" cy="647889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cxnSp>
          <p:nvCxnSpPr>
            <p:cNvPr id="66582" name="Straight Arrow Connector 370"/>
            <p:cNvCxnSpPr>
              <a:cxnSpLocks noChangeShapeType="1"/>
            </p:cNvCxnSpPr>
            <p:nvPr/>
          </p:nvCxnSpPr>
          <p:spPr bwMode="auto">
            <a:xfrm flipV="1">
              <a:off x="3931620" y="3080179"/>
              <a:ext cx="0" cy="647889"/>
            </a:xfrm>
            <a:prstGeom prst="straightConnector1">
              <a:avLst/>
            </a:prstGeom>
            <a:noFill/>
            <a:ln w="28575">
              <a:solidFill>
                <a:srgbClr val="44697D"/>
              </a:solidFill>
              <a:round/>
              <a:headEnd/>
              <a:tailEnd type="arrow" w="med" len="med"/>
            </a:ln>
          </p:spPr>
        </p:cxnSp>
        <p:sp>
          <p:nvSpPr>
            <p:cNvPr id="70" name="TextBox 93"/>
            <p:cNvSpPr txBox="1"/>
            <p:nvPr/>
          </p:nvSpPr>
          <p:spPr bwMode="auto">
            <a:xfrm>
              <a:off x="1766887" y="2541067"/>
              <a:ext cx="746151" cy="32214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A1202C"/>
              </a:solidFill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Визит 0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1" name="TextBox 94"/>
            <p:cNvSpPr txBox="1"/>
            <p:nvPr/>
          </p:nvSpPr>
          <p:spPr bwMode="auto">
            <a:xfrm>
              <a:off x="1743379" y="3735364"/>
              <a:ext cx="960064" cy="71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Неделя 4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 - 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Неделя 0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2" name="Diamond 395"/>
            <p:cNvSpPr/>
            <p:nvPr/>
          </p:nvSpPr>
          <p:spPr bwMode="auto">
            <a:xfrm>
              <a:off x="1401763" y="3856038"/>
              <a:ext cx="112712" cy="109537"/>
            </a:xfrm>
            <a:prstGeom prst="diamond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Times New Roman"/>
                  <a:cs typeface="Times New Roman"/>
                </a:rPr>
                <a:t> 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3" name="Diamond 396"/>
            <p:cNvSpPr/>
            <p:nvPr/>
          </p:nvSpPr>
          <p:spPr bwMode="auto">
            <a:xfrm>
              <a:off x="1401763" y="4094163"/>
              <a:ext cx="112712" cy="109537"/>
            </a:xfrm>
            <a:prstGeom prst="diamond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Times New Roman"/>
                  <a:cs typeface="Times New Roman"/>
                </a:rPr>
                <a:t> 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4" name="Diamond 397"/>
            <p:cNvSpPr/>
            <p:nvPr/>
          </p:nvSpPr>
          <p:spPr bwMode="auto">
            <a:xfrm>
              <a:off x="1400175" y="4337050"/>
              <a:ext cx="112713" cy="107950"/>
            </a:xfrm>
            <a:prstGeom prst="diamond">
              <a:avLst/>
            </a:prstGeom>
            <a:solidFill>
              <a:srgbClr val="44697D"/>
            </a:solidFill>
            <a:ln w="25400" cap="flat" cmpd="sng" algn="ctr">
              <a:solidFill>
                <a:srgbClr val="44697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Times New Roman"/>
                  <a:cs typeface="Times New Roman"/>
                </a:rPr>
                <a:t> 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6" name="TextBox 59"/>
            <p:cNvSpPr txBox="1"/>
            <p:nvPr/>
          </p:nvSpPr>
          <p:spPr bwMode="auto">
            <a:xfrm>
              <a:off x="582458" y="3811588"/>
              <a:ext cx="686038" cy="322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Кровь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7" name="TextBox 61"/>
            <p:cNvSpPr txBox="1"/>
            <p:nvPr/>
          </p:nvSpPr>
          <p:spPr bwMode="auto">
            <a:xfrm>
              <a:off x="582458" y="4049713"/>
              <a:ext cx="629683" cy="322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Кал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78" name="TextBox 62"/>
            <p:cNvSpPr txBox="1"/>
            <p:nvPr/>
          </p:nvSpPr>
          <p:spPr bwMode="auto">
            <a:xfrm>
              <a:off x="582458" y="4268789"/>
              <a:ext cx="768694" cy="322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Биопсия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sp>
          <p:nvSpPr>
            <p:cNvPr id="80" name="TextBox 97"/>
            <p:cNvSpPr txBox="1"/>
            <p:nvPr/>
          </p:nvSpPr>
          <p:spPr bwMode="auto">
            <a:xfrm>
              <a:off x="323850" y="3425826"/>
              <a:ext cx="1135007" cy="51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Популяция ReMind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MS Mincho"/>
                <a:cs typeface="Times New Roman"/>
              </a:endParaRPr>
            </a:p>
            <a:p>
              <a:pPr marL="0" marR="0" lvl="0" indent="0" algn="l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Образцы: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  <p:cxnSp>
          <p:nvCxnSpPr>
            <p:cNvPr id="66594" name="Straight Arrow Connector 368"/>
            <p:cNvCxnSpPr>
              <a:cxnSpLocks noChangeShapeType="1"/>
            </p:cNvCxnSpPr>
            <p:nvPr/>
          </p:nvCxnSpPr>
          <p:spPr bwMode="auto">
            <a:xfrm flipV="1">
              <a:off x="5917074" y="3102655"/>
              <a:ext cx="0" cy="647889"/>
            </a:xfrm>
            <a:prstGeom prst="straightConnector1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95" name="Straight Arrow Connector 369"/>
            <p:cNvCxnSpPr>
              <a:cxnSpLocks noChangeShapeType="1"/>
            </p:cNvCxnSpPr>
            <p:nvPr/>
          </p:nvCxnSpPr>
          <p:spPr bwMode="auto">
            <a:xfrm flipV="1">
              <a:off x="6148149" y="3102655"/>
              <a:ext cx="0" cy="647889"/>
            </a:xfrm>
            <a:prstGeom prst="straightConnector1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cxnSp>
          <p:nvCxnSpPr>
            <p:cNvPr id="66596" name="Straight Arrow Connector 370"/>
            <p:cNvCxnSpPr>
              <a:cxnSpLocks noChangeShapeType="1"/>
            </p:cNvCxnSpPr>
            <p:nvPr/>
          </p:nvCxnSpPr>
          <p:spPr bwMode="auto">
            <a:xfrm flipV="1">
              <a:off x="6345504" y="3102655"/>
              <a:ext cx="0" cy="647889"/>
            </a:xfrm>
            <a:prstGeom prst="straightConnector1">
              <a:avLst/>
            </a:prstGeom>
            <a:noFill/>
            <a:ln w="28575">
              <a:solidFill>
                <a:srgbClr val="44697D"/>
              </a:solidFill>
              <a:round/>
              <a:headEnd/>
              <a:tailEnd type="arrow" w="med" len="med"/>
            </a:ln>
          </p:spPr>
        </p:cxnSp>
        <p:cxnSp>
          <p:nvCxnSpPr>
            <p:cNvPr id="54" name="Straight Connector 339"/>
            <p:cNvCxnSpPr>
              <a:cxnSpLocks noChangeShapeType="1"/>
            </p:cNvCxnSpPr>
            <p:nvPr/>
          </p:nvCxnSpPr>
          <p:spPr bwMode="auto">
            <a:xfrm>
              <a:off x="7259164" y="3766562"/>
              <a:ext cx="0" cy="7198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extBox 16"/>
            <p:cNvSpPr txBox="1"/>
            <p:nvPr/>
          </p:nvSpPr>
          <p:spPr bwMode="auto">
            <a:xfrm>
              <a:off x="7162284" y="3762437"/>
              <a:ext cx="1363662" cy="511641"/>
            </a:xfrm>
            <a:prstGeom prst="rect">
              <a:avLst/>
            </a:prstGeom>
            <a:noFill/>
          </p:spPr>
          <p:txBody>
            <a:bodyPr rtlCol="0">
              <a:spAutoFit/>
            </a:bodyPr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Месяц 18</a:t>
              </a:r>
            </a:p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ＭＳ 明朝"/>
                  <a:cs typeface="Times New Roman"/>
                </a:rPr>
                <a:t>Сбор данных   </a:t>
              </a:r>
            </a:p>
          </p:txBody>
        </p:sp>
        <p:sp>
          <p:nvSpPr>
            <p:cNvPr id="65" name="TextBox 48"/>
            <p:cNvSpPr txBox="1"/>
            <p:nvPr/>
          </p:nvSpPr>
          <p:spPr bwMode="auto">
            <a:xfrm>
              <a:off x="443031" y="1996588"/>
              <a:ext cx="2250554" cy="363327"/>
            </a:xfrm>
            <a:prstGeom prst="rect">
              <a:avLst/>
            </a:prstGeom>
            <a:noFill/>
          </p:spPr>
          <p:txBody>
            <a:bodyPr wrap="none" rtlCol="0"/>
            <a:lstStyle/>
            <a:p>
              <a:pPr marL="0" marR="0" lvl="0" indent="0" algn="ctr" defTabSz="6090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100" b="1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MS Mincho"/>
                  <a:cs typeface="Times New Roman"/>
                </a:rPr>
                <a:t>Отбор пациентов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ＭＳ 明朝"/>
                <a:cs typeface="Times New Roman"/>
              </a:endParaRPr>
            </a:p>
          </p:txBody>
        </p:sp>
      </p:grpSp>
      <p:sp>
        <p:nvSpPr>
          <p:cNvPr id="63" name="TextBox 36"/>
          <p:cNvSpPr txBox="1"/>
          <p:nvPr/>
        </p:nvSpPr>
        <p:spPr bwMode="auto">
          <a:xfrm>
            <a:off x="6497235" y="5144799"/>
            <a:ext cx="3074043" cy="646331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609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MS Mincho"/>
                <a:cs typeface="Arial"/>
              </a:rPr>
              <a:t>Послеоперационная терапия (инфликсимаб, адалимумаб, устекинумаб*)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6FEAEFF-D081-FA48-995A-01985DEE2FA5}"/>
              </a:ext>
            </a:extLst>
          </p:cNvPr>
          <p:cNvGrpSpPr/>
          <p:nvPr/>
        </p:nvGrpSpPr>
        <p:grpSpPr>
          <a:xfrm>
            <a:off x="5408233" y="1379568"/>
            <a:ext cx="4977382" cy="1632908"/>
            <a:chOff x="286873" y="1194132"/>
            <a:chExt cx="10883151" cy="3999995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26CE800F-DF89-A447-9D3B-9739BA9B2F56}"/>
                </a:ext>
              </a:extLst>
            </p:cNvPr>
            <p:cNvGrpSpPr/>
            <p:nvPr/>
          </p:nvGrpSpPr>
          <p:grpSpPr>
            <a:xfrm>
              <a:off x="447489" y="1194132"/>
              <a:ext cx="10722535" cy="3999995"/>
              <a:chOff x="447489" y="1194132"/>
              <a:chExt cx="10722535" cy="3999995"/>
            </a:xfrm>
          </p:grpSpPr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080E7570-0630-8D41-99CC-4D4BAADA4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489" y="1194132"/>
                <a:ext cx="6028301" cy="3605787"/>
              </a:xfrm>
              <a:prstGeom prst="rect">
                <a:avLst/>
              </a:prstGeom>
            </p:spPr>
          </p:pic>
          <p:pic>
            <p:nvPicPr>
              <p:cNvPr id="79" name="Image 78">
                <a:extLst>
                  <a:ext uri="{FF2B5EF4-FFF2-40B4-BE49-F238E27FC236}">
                    <a16:creationId xmlns:a16="http://schemas.microsoft.com/office/drawing/2014/main" id="{941125D9-4C4C-1A4B-8584-F2843ED8F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0706" y="1194132"/>
                <a:ext cx="3729318" cy="3999995"/>
              </a:xfrm>
              <a:prstGeom prst="rect">
                <a:avLst/>
              </a:prstGeom>
            </p:spPr>
          </p:pic>
        </p:grp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112EDEE4-5961-7F4B-A2A2-098D505741B2}"/>
                </a:ext>
              </a:extLst>
            </p:cNvPr>
            <p:cNvCxnSpPr>
              <a:cxnSpLocks/>
            </p:cNvCxnSpPr>
            <p:nvPr/>
          </p:nvCxnSpPr>
          <p:spPr>
            <a:xfrm>
              <a:off x="6060139" y="2187388"/>
              <a:ext cx="125506" cy="1255059"/>
            </a:xfrm>
            <a:prstGeom prst="straightConnector1">
              <a:avLst/>
            </a:prstGeom>
            <a:ln w="254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4EE489D1-F787-DC47-8C3A-E2C1C170C5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873" y="2474259"/>
              <a:ext cx="2169456" cy="340658"/>
            </a:xfrm>
            <a:prstGeom prst="straightConnector1">
              <a:avLst/>
            </a:prstGeom>
            <a:ln w="254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CEEAC21-FA0B-7D47-B247-0C9B8201D1E5}"/>
                </a:ext>
              </a:extLst>
            </p:cNvPr>
            <p:cNvSpPr txBox="1"/>
            <p:nvPr/>
          </p:nvSpPr>
          <p:spPr>
            <a:xfrm>
              <a:off x="3599404" y="4204982"/>
              <a:ext cx="1157181" cy="62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B38B5B3-0E4C-FD46-8849-DF2E779EF809}"/>
                </a:ext>
              </a:extLst>
            </p:cNvPr>
            <p:cNvSpPr txBox="1"/>
            <p:nvPr/>
          </p:nvSpPr>
          <p:spPr>
            <a:xfrm>
              <a:off x="5379473" y="4204982"/>
              <a:ext cx="1229004" cy="62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1CEFC05E-EAD6-0E49-9624-F6D3A6CAF959}"/>
                </a:ext>
              </a:extLst>
            </p:cNvPr>
            <p:cNvSpPr txBox="1"/>
            <p:nvPr/>
          </p:nvSpPr>
          <p:spPr>
            <a:xfrm>
              <a:off x="8370566" y="4204982"/>
              <a:ext cx="877720" cy="62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M6</a:t>
              </a:r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1E98DFEB-6192-9D44-95BB-C980725E7029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9248286" y="4334445"/>
              <a:ext cx="424080" cy="67773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5B0FA56-B7A6-4040-ABD7-AE0205C39C49}"/>
                </a:ext>
              </a:extLst>
            </p:cNvPr>
            <p:cNvSpPr txBox="1"/>
            <p:nvPr/>
          </p:nvSpPr>
          <p:spPr>
            <a:xfrm>
              <a:off x="9672366" y="4032870"/>
              <a:ext cx="354584" cy="60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1BCE505C-04A4-B84A-9538-F5CDD3BB63DF}"/>
                </a:ext>
              </a:extLst>
            </p:cNvPr>
            <p:cNvSpPr txBox="1"/>
            <p:nvPr/>
          </p:nvSpPr>
          <p:spPr>
            <a:xfrm>
              <a:off x="5769995" y="2672016"/>
              <a:ext cx="354584" cy="60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0871095-D271-5F4B-ABCE-43459E90EAF2}"/>
                </a:ext>
              </a:extLst>
            </p:cNvPr>
            <p:cNvSpPr txBox="1"/>
            <p:nvPr/>
          </p:nvSpPr>
          <p:spPr>
            <a:xfrm>
              <a:off x="4066677" y="3073116"/>
              <a:ext cx="354584" cy="60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842E33F1-C1A6-7E4A-8D51-7DF270C27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7226" y="3194129"/>
              <a:ext cx="215214" cy="917616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0CB0AF5A-41B6-2141-AB21-561DEAFBB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7083" y="3442447"/>
              <a:ext cx="212040" cy="678736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C86908A-DF2F-4877-8726-95663C92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Когорта популяции ReMind</a:t>
            </a:r>
            <a:r>
              <a:rPr lang="ru" baseline="30000"/>
              <a:t>1–6</a:t>
            </a:r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F81328-978B-4DA6-8D12-27327C5D1B16}"/>
              </a:ext>
            </a:extLst>
          </p:cNvPr>
          <p:cNvSpPr txBox="1"/>
          <p:nvPr/>
        </p:nvSpPr>
        <p:spPr>
          <a:xfrm>
            <a:off x="-1" y="5985144"/>
            <a:ext cx="6096001" cy="875070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Fumery M et al. Am J Gastroenterol 2017;112(2):337–45.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Auzolle C et al. Aliment Pharmacol Ther 2018;48(9):924–32.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Allez M et al. Gut 2019;68(11):1961–70.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Sokol H et al. Gut 2020;69(3):462–72.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Hammoudi N et al. Clin Gastro Hepatol 2020;18(1):141–9.e2.</a:t>
            </a:r>
          </a:p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Hammoudi N et al. Am J Gastroenterol 2020;115(7):1084–93.</a:t>
            </a:r>
          </a:p>
        </p:txBody>
      </p:sp>
      <p:sp>
        <p:nvSpPr>
          <p:cNvPr id="82" name="Text Placeholder 8">
            <a:extLst>
              <a:ext uri="{FF2B5EF4-FFF2-40B4-BE49-F238E27FC236}">
                <a16:creationId xmlns:a16="http://schemas.microsoft.com/office/drawing/2014/main" id="{0C97E2E8-152E-4B1D-8618-34EDB03CE5D3}"/>
              </a:ext>
            </a:extLst>
          </p:cNvPr>
          <p:cNvSpPr txBox="1">
            <a:spLocks/>
          </p:cNvSpPr>
          <p:nvPr/>
        </p:nvSpPr>
        <p:spPr>
          <a:xfrm>
            <a:off x="6761019" y="5980474"/>
            <a:ext cx="5430982" cy="87507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Проспективное исследование (IIS)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MI: невоспаленный проксимальный край операционного материала; МО: воспаленная часть подвздошной кишки операционного материала; M6: неотерминальный отдел подвздошной кишки во время эндоскопии через 6 месяцев после операции</a:t>
            </a: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D65CE6A8-E195-4396-8017-F1692B66F2C9}"/>
              </a:ext>
            </a:extLst>
          </p:cNvPr>
          <p:cNvSpPr txBox="1"/>
          <p:nvPr/>
        </p:nvSpPr>
        <p:spPr>
          <a:xfrm>
            <a:off x="9350977" y="5725139"/>
            <a:ext cx="2828343" cy="15388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Рисунок взят </a:t>
            </a:r>
            <a:r>
              <a:rPr lang="ru" sz="1000">
                <a:solidFill>
                  <a:schemeClr val="tx1">
                    <a:lumMod val="50000"/>
                    <a:lumOff val="50000"/>
                  </a:schemeClr>
                </a:solidFill>
              </a:rPr>
              <a:t>из</a:t>
            </a:r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 https://grouperemind.org/</a:t>
            </a:r>
            <a:endParaRPr lang="en-GB" sz="1000" baseline="30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9D058411-23F1-4C0E-8218-5B20EA3C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847"/>
            <a:ext cx="1382429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1543FCA9-EB44-4345-BC59-A19EE1006D89}"/>
              </a:ext>
            </a:extLst>
          </p:cNvPr>
          <p:cNvSpPr txBox="1">
            <a:spLocks/>
          </p:cNvSpPr>
          <p:nvPr/>
        </p:nvSpPr>
        <p:spPr>
          <a:xfrm>
            <a:off x="284922" y="1823032"/>
            <a:ext cx="3968115" cy="3279774"/>
          </a:xfrm>
          <a:prstGeom prst="rect">
            <a:avLst/>
          </a:prstGeom>
        </p:spPr>
        <p:txBody>
          <a:bodyPr rtlCol="0"/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6"/>
              </a:buBlip>
              <a:defRPr sz="2800" kern="1200">
                <a:solidFill>
                  <a:srgbClr val="3486C5"/>
                </a:solidFill>
                <a:latin typeface="+mn-lt"/>
                <a:ea typeface="+mn-ea"/>
                <a:cs typeface="+mn-cs"/>
              </a:defRPr>
            </a:lvl1pPr>
            <a:lvl2pPr marL="808038" indent="-350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6"/>
              </a:buBlip>
              <a:defRPr sz="2400" kern="1200">
                <a:solidFill>
                  <a:srgbClr val="3486C5"/>
                </a:solidFill>
                <a:latin typeface="+mn-lt"/>
                <a:ea typeface="+mn-ea"/>
                <a:cs typeface="+mn-cs"/>
              </a:defRPr>
            </a:lvl2pPr>
            <a:lvl3pPr marL="1252538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6"/>
              </a:buBlip>
              <a:defRPr sz="2000" kern="1200">
                <a:solidFill>
                  <a:srgbClr val="3486C5"/>
                </a:solidFill>
                <a:latin typeface="+mn-lt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6"/>
              </a:buBlip>
              <a:defRPr sz="1800" kern="1200">
                <a:solidFill>
                  <a:srgbClr val="3486C5"/>
                </a:solidFill>
                <a:latin typeface="+mn-lt"/>
                <a:ea typeface="+mn-ea"/>
                <a:cs typeface="+mn-cs"/>
              </a:defRPr>
            </a:lvl4pPr>
            <a:lvl5pPr marL="2147888" indent="-3190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Tx/>
              <a:buBlip>
                <a:blip r:embed="rId6"/>
              </a:buBlip>
              <a:defRPr sz="1800" kern="1200">
                <a:solidFill>
                  <a:srgbClr val="3486C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" sz="2000"/>
              <a:t>Проспективное многоцентровое исследование </a:t>
            </a:r>
          </a:p>
          <a:p>
            <a:pPr rtl="0"/>
            <a:r>
              <a:rPr lang="ru" sz="2000"/>
              <a:t>16 центров (Франция и Бельгия)</a:t>
            </a:r>
          </a:p>
          <a:p>
            <a:pPr rtl="0"/>
            <a:r>
              <a:rPr lang="ru" sz="2000"/>
              <a:t>Сеть из 4 лабораторий (INSERM)</a:t>
            </a:r>
          </a:p>
          <a:p>
            <a:pPr rtl="0"/>
            <a:endParaRPr lang="en-US" sz="2000"/>
          </a:p>
          <a:p>
            <a:pPr rtl="0"/>
            <a:r>
              <a:rPr lang="ru" sz="2000"/>
              <a:t>июнь 2021: включено 650 пациентов</a:t>
            </a:r>
          </a:p>
          <a:p>
            <a:pPr rtl="0"/>
            <a:r>
              <a:rPr lang="ru" sz="2000"/>
              <a:t>&gt;120 включений за год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92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0"/>
    </mc:Choice>
    <mc:Fallback xmlns="">
      <p:transition spd="slow" advTm="3902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Гистология проксимального края</a:t>
            </a:r>
          </a:p>
        </p:txBody>
      </p:sp>
      <p:pic>
        <p:nvPicPr>
          <p:cNvPr id="3" name="Image 2" descr="1 52 HAPA ILEON NORMAL GLOBAL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92" b="7593"/>
          <a:stretch/>
        </p:blipFill>
        <p:spPr>
          <a:xfrm>
            <a:off x="2231589" y="4320445"/>
            <a:ext cx="3165911" cy="1880283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1 70 MAPA Global.jpg">
            <a:extLst>
              <a:ext uri="{FF2B5EF4-FFF2-40B4-BE49-F238E27FC236}">
                <a16:creationId xmlns:a16="http://schemas.microsoft.com/office/drawing/2014/main" id="{50FA3B30-E23E-9C43-82F2-1FCDADD9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t="3796" r="3604"/>
          <a:stretch/>
        </p:blipFill>
        <p:spPr>
          <a:xfrm>
            <a:off x="6904340" y="4321776"/>
            <a:ext cx="2886696" cy="18792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14BA030-CBA5-EB43-95C5-0B8290705175}"/>
              </a:ext>
            </a:extLst>
          </p:cNvPr>
          <p:cNvGrpSpPr/>
          <p:nvPr/>
        </p:nvGrpSpPr>
        <p:grpSpPr>
          <a:xfrm>
            <a:off x="6403310" y="1232875"/>
            <a:ext cx="5779263" cy="3105344"/>
            <a:chOff x="1862282" y="1620455"/>
            <a:chExt cx="9894551" cy="5010412"/>
          </a:xfrm>
        </p:grpSpPr>
        <p:pic>
          <p:nvPicPr>
            <p:cNvPr id="5" name="Image 4" descr="1 52 HAPA ILEON NORMAL ZOOM.jpg">
              <a:extLst>
                <a:ext uri="{FF2B5EF4-FFF2-40B4-BE49-F238E27FC236}">
                  <a16:creationId xmlns:a16="http://schemas.microsoft.com/office/drawing/2014/main" id="{4DB80242-07ED-7B42-A684-4127C9AB1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b="29453"/>
            <a:stretch/>
          </p:blipFill>
          <p:spPr>
            <a:xfrm>
              <a:off x="2817393" y="2192883"/>
              <a:ext cx="6517107" cy="3669632"/>
            </a:xfrm>
            <a:prstGeom prst="rect">
              <a:avLst/>
            </a:prstGeom>
          </p:spPr>
        </p:pic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D6ECD096-25DF-EB47-9C7E-CDB1BB8A7565}"/>
                </a:ext>
              </a:extLst>
            </p:cNvPr>
            <p:cNvSpPr/>
            <p:nvPr/>
          </p:nvSpPr>
          <p:spPr>
            <a:xfrm>
              <a:off x="4150928" y="2186874"/>
              <a:ext cx="3599394" cy="3669759"/>
            </a:xfrm>
            <a:custGeom>
              <a:avLst/>
              <a:gdLst>
                <a:gd name="connsiteX0" fmla="*/ 4576299 w 4799192"/>
                <a:gd name="connsiteY0" fmla="*/ 0 h 4893012"/>
                <a:gd name="connsiteX1" fmla="*/ 4388774 w 4799192"/>
                <a:gd name="connsiteY1" fmla="*/ 400591 h 4893012"/>
                <a:gd name="connsiteX2" fmla="*/ 4388774 w 4799192"/>
                <a:gd name="connsiteY2" fmla="*/ 835276 h 4893012"/>
                <a:gd name="connsiteX3" fmla="*/ 4465489 w 4799192"/>
                <a:gd name="connsiteY3" fmla="*/ 1065403 h 4893012"/>
                <a:gd name="connsiteX4" fmla="*/ 4550728 w 4799192"/>
                <a:gd name="connsiteY4" fmla="*/ 1218821 h 4893012"/>
                <a:gd name="connsiteX5" fmla="*/ 4653014 w 4799192"/>
                <a:gd name="connsiteY5" fmla="*/ 1363716 h 4893012"/>
                <a:gd name="connsiteX6" fmla="*/ 4738253 w 4799192"/>
                <a:gd name="connsiteY6" fmla="*/ 1448948 h 4893012"/>
                <a:gd name="connsiteX7" fmla="*/ 4797920 w 4799192"/>
                <a:gd name="connsiteY7" fmla="*/ 1508611 h 4893012"/>
                <a:gd name="connsiteX8" fmla="*/ 4772349 w 4799192"/>
                <a:gd name="connsiteY8" fmla="*/ 1542704 h 4893012"/>
                <a:gd name="connsiteX9" fmla="*/ 4695634 w 4799192"/>
                <a:gd name="connsiteY9" fmla="*/ 1508611 h 4893012"/>
                <a:gd name="connsiteX10" fmla="*/ 4610395 w 4799192"/>
                <a:gd name="connsiteY10" fmla="*/ 1406332 h 4893012"/>
                <a:gd name="connsiteX11" fmla="*/ 4542204 w 4799192"/>
                <a:gd name="connsiteY11" fmla="*/ 1295530 h 4893012"/>
                <a:gd name="connsiteX12" fmla="*/ 4482537 w 4799192"/>
                <a:gd name="connsiteY12" fmla="*/ 1201775 h 4893012"/>
                <a:gd name="connsiteX13" fmla="*/ 4380250 w 4799192"/>
                <a:gd name="connsiteY13" fmla="*/ 1150635 h 4893012"/>
                <a:gd name="connsiteX14" fmla="*/ 4295011 w 4799192"/>
                <a:gd name="connsiteY14" fmla="*/ 1184728 h 4893012"/>
                <a:gd name="connsiteX15" fmla="*/ 4201248 w 4799192"/>
                <a:gd name="connsiteY15" fmla="*/ 1312576 h 4893012"/>
                <a:gd name="connsiteX16" fmla="*/ 4175677 w 4799192"/>
                <a:gd name="connsiteY16" fmla="*/ 1483041 h 4893012"/>
                <a:gd name="connsiteX17" fmla="*/ 4218296 w 4799192"/>
                <a:gd name="connsiteY17" fmla="*/ 1755784 h 4893012"/>
                <a:gd name="connsiteX18" fmla="*/ 4286487 w 4799192"/>
                <a:gd name="connsiteY18" fmla="*/ 1917725 h 4893012"/>
                <a:gd name="connsiteX19" fmla="*/ 4329107 w 4799192"/>
                <a:gd name="connsiteY19" fmla="*/ 2147853 h 4893012"/>
                <a:gd name="connsiteX20" fmla="*/ 4320583 w 4799192"/>
                <a:gd name="connsiteY20" fmla="*/ 2326840 h 4893012"/>
                <a:gd name="connsiteX21" fmla="*/ 4286487 w 4799192"/>
                <a:gd name="connsiteY21" fmla="*/ 2395026 h 4893012"/>
                <a:gd name="connsiteX22" fmla="*/ 4218296 w 4799192"/>
                <a:gd name="connsiteY22" fmla="*/ 2216038 h 4893012"/>
                <a:gd name="connsiteX23" fmla="*/ 4073390 w 4799192"/>
                <a:gd name="connsiteY23" fmla="*/ 1994434 h 4893012"/>
                <a:gd name="connsiteX24" fmla="*/ 4013723 w 4799192"/>
                <a:gd name="connsiteY24" fmla="*/ 1747261 h 4893012"/>
                <a:gd name="connsiteX25" fmla="*/ 4056342 w 4799192"/>
                <a:gd name="connsiteY25" fmla="*/ 1508611 h 4893012"/>
                <a:gd name="connsiteX26" fmla="*/ 4022247 w 4799192"/>
                <a:gd name="connsiteY26" fmla="*/ 1278484 h 4893012"/>
                <a:gd name="connsiteX27" fmla="*/ 3996675 w 4799192"/>
                <a:gd name="connsiteY27" fmla="*/ 1235867 h 4893012"/>
                <a:gd name="connsiteX28" fmla="*/ 3962579 w 4799192"/>
                <a:gd name="connsiteY28" fmla="*/ 1210298 h 4893012"/>
                <a:gd name="connsiteX29" fmla="*/ 3647196 w 4799192"/>
                <a:gd name="connsiteY29" fmla="*/ 1201775 h 4893012"/>
                <a:gd name="connsiteX30" fmla="*/ 3425574 w 4799192"/>
                <a:gd name="connsiteY30" fmla="*/ 1278484 h 4893012"/>
                <a:gd name="connsiteX31" fmla="*/ 3280668 w 4799192"/>
                <a:gd name="connsiteY31" fmla="*/ 1397809 h 4893012"/>
                <a:gd name="connsiteX32" fmla="*/ 3195430 w 4799192"/>
                <a:gd name="connsiteY32" fmla="*/ 1517134 h 4893012"/>
                <a:gd name="connsiteX33" fmla="*/ 3229525 w 4799192"/>
                <a:gd name="connsiteY33" fmla="*/ 1977388 h 4893012"/>
                <a:gd name="connsiteX34" fmla="*/ 3084619 w 4799192"/>
                <a:gd name="connsiteY34" fmla="*/ 1576796 h 4893012"/>
                <a:gd name="connsiteX35" fmla="*/ 2794807 w 4799192"/>
                <a:gd name="connsiteY35" fmla="*/ 1448948 h 4893012"/>
                <a:gd name="connsiteX36" fmla="*/ 2530566 w 4799192"/>
                <a:gd name="connsiteY36" fmla="*/ 1517134 h 4893012"/>
                <a:gd name="connsiteX37" fmla="*/ 2300421 w 4799192"/>
                <a:gd name="connsiteY37" fmla="*/ 1619413 h 4893012"/>
                <a:gd name="connsiteX38" fmla="*/ 2198135 w 4799192"/>
                <a:gd name="connsiteY38" fmla="*/ 1747261 h 4893012"/>
                <a:gd name="connsiteX39" fmla="*/ 2053229 w 4799192"/>
                <a:gd name="connsiteY39" fmla="*/ 1789877 h 4893012"/>
                <a:gd name="connsiteX40" fmla="*/ 1874227 w 4799192"/>
                <a:gd name="connsiteY40" fmla="*/ 1875109 h 4893012"/>
                <a:gd name="connsiteX41" fmla="*/ 1746369 w 4799192"/>
                <a:gd name="connsiteY41" fmla="*/ 1968865 h 4893012"/>
                <a:gd name="connsiteX42" fmla="*/ 1635558 w 4799192"/>
                <a:gd name="connsiteY42" fmla="*/ 2139329 h 4893012"/>
                <a:gd name="connsiteX43" fmla="*/ 1618510 w 4799192"/>
                <a:gd name="connsiteY43" fmla="*/ 2258654 h 4893012"/>
                <a:gd name="connsiteX44" fmla="*/ 1678178 w 4799192"/>
                <a:gd name="connsiteY44" fmla="*/ 2420596 h 4893012"/>
                <a:gd name="connsiteX45" fmla="*/ 1797512 w 4799192"/>
                <a:gd name="connsiteY45" fmla="*/ 2531398 h 4893012"/>
                <a:gd name="connsiteX46" fmla="*/ 1618510 w 4799192"/>
                <a:gd name="connsiteY46" fmla="*/ 2480258 h 4893012"/>
                <a:gd name="connsiteX47" fmla="*/ 1422461 w 4799192"/>
                <a:gd name="connsiteY47" fmla="*/ 2463212 h 4893012"/>
                <a:gd name="connsiteX48" fmla="*/ 1141173 w 4799192"/>
                <a:gd name="connsiteY48" fmla="*/ 2633676 h 4893012"/>
                <a:gd name="connsiteX49" fmla="*/ 1013314 w 4799192"/>
                <a:gd name="connsiteY49" fmla="*/ 2684816 h 4893012"/>
                <a:gd name="connsiteX50" fmla="*/ 885456 w 4799192"/>
                <a:gd name="connsiteY50" fmla="*/ 2744478 h 4893012"/>
                <a:gd name="connsiteX51" fmla="*/ 689407 w 4799192"/>
                <a:gd name="connsiteY51" fmla="*/ 2633676 h 4893012"/>
                <a:gd name="connsiteX52" fmla="*/ 484833 w 4799192"/>
                <a:gd name="connsiteY52" fmla="*/ 2505828 h 4893012"/>
                <a:gd name="connsiteX53" fmla="*/ 305832 w 4799192"/>
                <a:gd name="connsiteY53" fmla="*/ 2360933 h 4893012"/>
                <a:gd name="connsiteX54" fmla="*/ 229117 w 4799192"/>
                <a:gd name="connsiteY54" fmla="*/ 2360933 h 4893012"/>
                <a:gd name="connsiteX55" fmla="*/ 135354 w 4799192"/>
                <a:gd name="connsiteY55" fmla="*/ 2420596 h 4893012"/>
                <a:gd name="connsiteX56" fmla="*/ 58639 w 4799192"/>
                <a:gd name="connsiteY56" fmla="*/ 2574014 h 4893012"/>
                <a:gd name="connsiteX57" fmla="*/ 7496 w 4799192"/>
                <a:gd name="connsiteY57" fmla="*/ 2812664 h 4893012"/>
                <a:gd name="connsiteX58" fmla="*/ 7496 w 4799192"/>
                <a:gd name="connsiteY58" fmla="*/ 2983129 h 4893012"/>
                <a:gd name="connsiteX59" fmla="*/ 75687 w 4799192"/>
                <a:gd name="connsiteY59" fmla="*/ 3187686 h 4893012"/>
                <a:gd name="connsiteX60" fmla="*/ 177973 w 4799192"/>
                <a:gd name="connsiteY60" fmla="*/ 3332581 h 4893012"/>
                <a:gd name="connsiteX61" fmla="*/ 288784 w 4799192"/>
                <a:gd name="connsiteY61" fmla="*/ 3341104 h 4893012"/>
                <a:gd name="connsiteX62" fmla="*/ 382547 w 4799192"/>
                <a:gd name="connsiteY62" fmla="*/ 3324058 h 4893012"/>
                <a:gd name="connsiteX63" fmla="*/ 493357 w 4799192"/>
                <a:gd name="connsiteY63" fmla="*/ 3307011 h 4893012"/>
                <a:gd name="connsiteX64" fmla="*/ 322880 w 4799192"/>
                <a:gd name="connsiteY64" fmla="*/ 3358151 h 4893012"/>
                <a:gd name="connsiteX65" fmla="*/ 246165 w 4799192"/>
                <a:gd name="connsiteY65" fmla="*/ 3468952 h 4893012"/>
                <a:gd name="connsiteX66" fmla="*/ 229117 w 4799192"/>
                <a:gd name="connsiteY66" fmla="*/ 3690556 h 4893012"/>
                <a:gd name="connsiteX67" fmla="*/ 212069 w 4799192"/>
                <a:gd name="connsiteY67" fmla="*/ 3869544 h 4893012"/>
                <a:gd name="connsiteX68" fmla="*/ 229117 w 4799192"/>
                <a:gd name="connsiteY68" fmla="*/ 4108194 h 4893012"/>
                <a:gd name="connsiteX69" fmla="*/ 416642 w 4799192"/>
                <a:gd name="connsiteY69" fmla="*/ 4483216 h 4893012"/>
                <a:gd name="connsiteX70" fmla="*/ 612692 w 4799192"/>
                <a:gd name="connsiteY70" fmla="*/ 4611065 h 4893012"/>
                <a:gd name="connsiteX71" fmla="*/ 859884 w 4799192"/>
                <a:gd name="connsiteY71" fmla="*/ 4687774 h 4893012"/>
                <a:gd name="connsiteX72" fmla="*/ 1107077 w 4799192"/>
                <a:gd name="connsiteY72" fmla="*/ 4798576 h 4893012"/>
                <a:gd name="connsiteX73" fmla="*/ 1311650 w 4799192"/>
                <a:gd name="connsiteY73" fmla="*/ 4849715 h 4893012"/>
                <a:gd name="connsiteX74" fmla="*/ 1439509 w 4799192"/>
                <a:gd name="connsiteY74" fmla="*/ 4773006 h 4893012"/>
                <a:gd name="connsiteX75" fmla="*/ 1524748 w 4799192"/>
                <a:gd name="connsiteY75" fmla="*/ 4397984 h 4893012"/>
                <a:gd name="connsiteX76" fmla="*/ 1516224 w 4799192"/>
                <a:gd name="connsiteY76" fmla="*/ 4184903 h 4893012"/>
                <a:gd name="connsiteX77" fmla="*/ 1558843 w 4799192"/>
                <a:gd name="connsiteY77" fmla="*/ 4653681 h 4893012"/>
                <a:gd name="connsiteX78" fmla="*/ 1601463 w 4799192"/>
                <a:gd name="connsiteY78" fmla="*/ 4815622 h 4893012"/>
                <a:gd name="connsiteX79" fmla="*/ 1712273 w 4799192"/>
                <a:gd name="connsiteY79" fmla="*/ 4883808 h 4893012"/>
                <a:gd name="connsiteX80" fmla="*/ 1831608 w 4799192"/>
                <a:gd name="connsiteY80" fmla="*/ 4892331 h 489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799192" h="4893012">
                  <a:moveTo>
                    <a:pt x="4576299" y="0"/>
                  </a:moveTo>
                  <a:cubicBezTo>
                    <a:pt x="4498163" y="130689"/>
                    <a:pt x="4420028" y="261378"/>
                    <a:pt x="4388774" y="400591"/>
                  </a:cubicBezTo>
                  <a:cubicBezTo>
                    <a:pt x="4357520" y="539804"/>
                    <a:pt x="4375988" y="724474"/>
                    <a:pt x="4388774" y="835276"/>
                  </a:cubicBezTo>
                  <a:cubicBezTo>
                    <a:pt x="4401560" y="946078"/>
                    <a:pt x="4438497" y="1001479"/>
                    <a:pt x="4465489" y="1065403"/>
                  </a:cubicBezTo>
                  <a:cubicBezTo>
                    <a:pt x="4492481" y="1129327"/>
                    <a:pt x="4519474" y="1169102"/>
                    <a:pt x="4550728" y="1218821"/>
                  </a:cubicBezTo>
                  <a:cubicBezTo>
                    <a:pt x="4581982" y="1268540"/>
                    <a:pt x="4621760" y="1325362"/>
                    <a:pt x="4653014" y="1363716"/>
                  </a:cubicBezTo>
                  <a:cubicBezTo>
                    <a:pt x="4684268" y="1402070"/>
                    <a:pt x="4738253" y="1448948"/>
                    <a:pt x="4738253" y="1448948"/>
                  </a:cubicBezTo>
                  <a:cubicBezTo>
                    <a:pt x="4762404" y="1473097"/>
                    <a:pt x="4792237" y="1492985"/>
                    <a:pt x="4797920" y="1508611"/>
                  </a:cubicBezTo>
                  <a:cubicBezTo>
                    <a:pt x="4803603" y="1524237"/>
                    <a:pt x="4789397" y="1542704"/>
                    <a:pt x="4772349" y="1542704"/>
                  </a:cubicBezTo>
                  <a:cubicBezTo>
                    <a:pt x="4755301" y="1542704"/>
                    <a:pt x="4722626" y="1531340"/>
                    <a:pt x="4695634" y="1508611"/>
                  </a:cubicBezTo>
                  <a:cubicBezTo>
                    <a:pt x="4668642" y="1485882"/>
                    <a:pt x="4635967" y="1441845"/>
                    <a:pt x="4610395" y="1406332"/>
                  </a:cubicBezTo>
                  <a:cubicBezTo>
                    <a:pt x="4584823" y="1370819"/>
                    <a:pt x="4563514" y="1329623"/>
                    <a:pt x="4542204" y="1295530"/>
                  </a:cubicBezTo>
                  <a:cubicBezTo>
                    <a:pt x="4520894" y="1261437"/>
                    <a:pt x="4509529" y="1225924"/>
                    <a:pt x="4482537" y="1201775"/>
                  </a:cubicBezTo>
                  <a:cubicBezTo>
                    <a:pt x="4455545" y="1177626"/>
                    <a:pt x="4411504" y="1153476"/>
                    <a:pt x="4380250" y="1150635"/>
                  </a:cubicBezTo>
                  <a:cubicBezTo>
                    <a:pt x="4348996" y="1147794"/>
                    <a:pt x="4324845" y="1157738"/>
                    <a:pt x="4295011" y="1184728"/>
                  </a:cubicBezTo>
                  <a:cubicBezTo>
                    <a:pt x="4265177" y="1211718"/>
                    <a:pt x="4221137" y="1262857"/>
                    <a:pt x="4201248" y="1312576"/>
                  </a:cubicBezTo>
                  <a:cubicBezTo>
                    <a:pt x="4181359" y="1362295"/>
                    <a:pt x="4172836" y="1409173"/>
                    <a:pt x="4175677" y="1483041"/>
                  </a:cubicBezTo>
                  <a:cubicBezTo>
                    <a:pt x="4178518" y="1556909"/>
                    <a:pt x="4199828" y="1683337"/>
                    <a:pt x="4218296" y="1755784"/>
                  </a:cubicBezTo>
                  <a:cubicBezTo>
                    <a:pt x="4236764" y="1828231"/>
                    <a:pt x="4268019" y="1852380"/>
                    <a:pt x="4286487" y="1917725"/>
                  </a:cubicBezTo>
                  <a:cubicBezTo>
                    <a:pt x="4304955" y="1983070"/>
                    <a:pt x="4323424" y="2079667"/>
                    <a:pt x="4329107" y="2147853"/>
                  </a:cubicBezTo>
                  <a:cubicBezTo>
                    <a:pt x="4334790" y="2216039"/>
                    <a:pt x="4327686" y="2285645"/>
                    <a:pt x="4320583" y="2326840"/>
                  </a:cubicBezTo>
                  <a:cubicBezTo>
                    <a:pt x="4313480" y="2368036"/>
                    <a:pt x="4303535" y="2413493"/>
                    <a:pt x="4286487" y="2395026"/>
                  </a:cubicBezTo>
                  <a:cubicBezTo>
                    <a:pt x="4269439" y="2376559"/>
                    <a:pt x="4253812" y="2282803"/>
                    <a:pt x="4218296" y="2216038"/>
                  </a:cubicBezTo>
                  <a:cubicBezTo>
                    <a:pt x="4182780" y="2149273"/>
                    <a:pt x="4107486" y="2072564"/>
                    <a:pt x="4073390" y="1994434"/>
                  </a:cubicBezTo>
                  <a:cubicBezTo>
                    <a:pt x="4039294" y="1916304"/>
                    <a:pt x="4016564" y="1828231"/>
                    <a:pt x="4013723" y="1747261"/>
                  </a:cubicBezTo>
                  <a:cubicBezTo>
                    <a:pt x="4010882" y="1666291"/>
                    <a:pt x="4054921" y="1586740"/>
                    <a:pt x="4056342" y="1508611"/>
                  </a:cubicBezTo>
                  <a:cubicBezTo>
                    <a:pt x="4057763" y="1430482"/>
                    <a:pt x="4032191" y="1323941"/>
                    <a:pt x="4022247" y="1278484"/>
                  </a:cubicBezTo>
                  <a:cubicBezTo>
                    <a:pt x="4012302" y="1233027"/>
                    <a:pt x="4006620" y="1247231"/>
                    <a:pt x="3996675" y="1235867"/>
                  </a:cubicBezTo>
                  <a:cubicBezTo>
                    <a:pt x="3986730" y="1224503"/>
                    <a:pt x="4020825" y="1215980"/>
                    <a:pt x="3962579" y="1210298"/>
                  </a:cubicBezTo>
                  <a:cubicBezTo>
                    <a:pt x="3904333" y="1204616"/>
                    <a:pt x="3736697" y="1190411"/>
                    <a:pt x="3647196" y="1201775"/>
                  </a:cubicBezTo>
                  <a:cubicBezTo>
                    <a:pt x="3557695" y="1213139"/>
                    <a:pt x="3486662" y="1245812"/>
                    <a:pt x="3425574" y="1278484"/>
                  </a:cubicBezTo>
                  <a:cubicBezTo>
                    <a:pt x="3364486" y="1311156"/>
                    <a:pt x="3319025" y="1358034"/>
                    <a:pt x="3280668" y="1397809"/>
                  </a:cubicBezTo>
                  <a:cubicBezTo>
                    <a:pt x="3242311" y="1437584"/>
                    <a:pt x="3203954" y="1420538"/>
                    <a:pt x="3195430" y="1517134"/>
                  </a:cubicBezTo>
                  <a:cubicBezTo>
                    <a:pt x="3186906" y="1613730"/>
                    <a:pt x="3247993" y="1967444"/>
                    <a:pt x="3229525" y="1977388"/>
                  </a:cubicBezTo>
                  <a:cubicBezTo>
                    <a:pt x="3211057" y="1987332"/>
                    <a:pt x="3157072" y="1664869"/>
                    <a:pt x="3084619" y="1576796"/>
                  </a:cubicBezTo>
                  <a:cubicBezTo>
                    <a:pt x="3012166" y="1488723"/>
                    <a:pt x="2887149" y="1458892"/>
                    <a:pt x="2794807" y="1448948"/>
                  </a:cubicBezTo>
                  <a:cubicBezTo>
                    <a:pt x="2702465" y="1439004"/>
                    <a:pt x="2612964" y="1488723"/>
                    <a:pt x="2530566" y="1517134"/>
                  </a:cubicBezTo>
                  <a:cubicBezTo>
                    <a:pt x="2448168" y="1545545"/>
                    <a:pt x="2355826" y="1581059"/>
                    <a:pt x="2300421" y="1619413"/>
                  </a:cubicBezTo>
                  <a:cubicBezTo>
                    <a:pt x="2245016" y="1657767"/>
                    <a:pt x="2239334" y="1718850"/>
                    <a:pt x="2198135" y="1747261"/>
                  </a:cubicBezTo>
                  <a:cubicBezTo>
                    <a:pt x="2156936" y="1775672"/>
                    <a:pt x="2107214" y="1768569"/>
                    <a:pt x="2053229" y="1789877"/>
                  </a:cubicBezTo>
                  <a:cubicBezTo>
                    <a:pt x="1999244" y="1811185"/>
                    <a:pt x="1925370" y="1845278"/>
                    <a:pt x="1874227" y="1875109"/>
                  </a:cubicBezTo>
                  <a:cubicBezTo>
                    <a:pt x="1823084" y="1904940"/>
                    <a:pt x="1786147" y="1924828"/>
                    <a:pt x="1746369" y="1968865"/>
                  </a:cubicBezTo>
                  <a:cubicBezTo>
                    <a:pt x="1706591" y="2012902"/>
                    <a:pt x="1656868" y="2091031"/>
                    <a:pt x="1635558" y="2139329"/>
                  </a:cubicBezTo>
                  <a:cubicBezTo>
                    <a:pt x="1614248" y="2187627"/>
                    <a:pt x="1611407" y="2211776"/>
                    <a:pt x="1618510" y="2258654"/>
                  </a:cubicBezTo>
                  <a:cubicBezTo>
                    <a:pt x="1625613" y="2305532"/>
                    <a:pt x="1648344" y="2375139"/>
                    <a:pt x="1678178" y="2420596"/>
                  </a:cubicBezTo>
                  <a:cubicBezTo>
                    <a:pt x="1708012" y="2466053"/>
                    <a:pt x="1807457" y="2521454"/>
                    <a:pt x="1797512" y="2531398"/>
                  </a:cubicBezTo>
                  <a:cubicBezTo>
                    <a:pt x="1787567" y="2541342"/>
                    <a:pt x="1681018" y="2491622"/>
                    <a:pt x="1618510" y="2480258"/>
                  </a:cubicBezTo>
                  <a:cubicBezTo>
                    <a:pt x="1556002" y="2468894"/>
                    <a:pt x="1502017" y="2437642"/>
                    <a:pt x="1422461" y="2463212"/>
                  </a:cubicBezTo>
                  <a:cubicBezTo>
                    <a:pt x="1342905" y="2488782"/>
                    <a:pt x="1209364" y="2596742"/>
                    <a:pt x="1141173" y="2633676"/>
                  </a:cubicBezTo>
                  <a:cubicBezTo>
                    <a:pt x="1072982" y="2670610"/>
                    <a:pt x="1055933" y="2666349"/>
                    <a:pt x="1013314" y="2684816"/>
                  </a:cubicBezTo>
                  <a:cubicBezTo>
                    <a:pt x="970695" y="2703283"/>
                    <a:pt x="939440" y="2753001"/>
                    <a:pt x="885456" y="2744478"/>
                  </a:cubicBezTo>
                  <a:cubicBezTo>
                    <a:pt x="831472" y="2735955"/>
                    <a:pt x="756177" y="2673451"/>
                    <a:pt x="689407" y="2633676"/>
                  </a:cubicBezTo>
                  <a:cubicBezTo>
                    <a:pt x="622637" y="2593901"/>
                    <a:pt x="548762" y="2551285"/>
                    <a:pt x="484833" y="2505828"/>
                  </a:cubicBezTo>
                  <a:cubicBezTo>
                    <a:pt x="420904" y="2460371"/>
                    <a:pt x="348451" y="2385082"/>
                    <a:pt x="305832" y="2360933"/>
                  </a:cubicBezTo>
                  <a:cubicBezTo>
                    <a:pt x="263213" y="2336784"/>
                    <a:pt x="257530" y="2350989"/>
                    <a:pt x="229117" y="2360933"/>
                  </a:cubicBezTo>
                  <a:cubicBezTo>
                    <a:pt x="200704" y="2370877"/>
                    <a:pt x="163767" y="2385083"/>
                    <a:pt x="135354" y="2420596"/>
                  </a:cubicBezTo>
                  <a:cubicBezTo>
                    <a:pt x="106941" y="2456110"/>
                    <a:pt x="79949" y="2508669"/>
                    <a:pt x="58639" y="2574014"/>
                  </a:cubicBezTo>
                  <a:cubicBezTo>
                    <a:pt x="37329" y="2639359"/>
                    <a:pt x="16020" y="2744478"/>
                    <a:pt x="7496" y="2812664"/>
                  </a:cubicBezTo>
                  <a:cubicBezTo>
                    <a:pt x="-1028" y="2880850"/>
                    <a:pt x="-3869" y="2920625"/>
                    <a:pt x="7496" y="2983129"/>
                  </a:cubicBezTo>
                  <a:cubicBezTo>
                    <a:pt x="18861" y="3045633"/>
                    <a:pt x="47274" y="3129444"/>
                    <a:pt x="75687" y="3187686"/>
                  </a:cubicBezTo>
                  <a:cubicBezTo>
                    <a:pt x="104100" y="3245928"/>
                    <a:pt x="142457" y="3307011"/>
                    <a:pt x="177973" y="3332581"/>
                  </a:cubicBezTo>
                  <a:cubicBezTo>
                    <a:pt x="213489" y="3358151"/>
                    <a:pt x="254688" y="3342524"/>
                    <a:pt x="288784" y="3341104"/>
                  </a:cubicBezTo>
                  <a:cubicBezTo>
                    <a:pt x="322880" y="3339684"/>
                    <a:pt x="348452" y="3329740"/>
                    <a:pt x="382547" y="3324058"/>
                  </a:cubicBezTo>
                  <a:cubicBezTo>
                    <a:pt x="416642" y="3318376"/>
                    <a:pt x="503301" y="3301329"/>
                    <a:pt x="493357" y="3307011"/>
                  </a:cubicBezTo>
                  <a:cubicBezTo>
                    <a:pt x="483413" y="3312693"/>
                    <a:pt x="364079" y="3331161"/>
                    <a:pt x="322880" y="3358151"/>
                  </a:cubicBezTo>
                  <a:cubicBezTo>
                    <a:pt x="281681" y="3385141"/>
                    <a:pt x="261792" y="3413551"/>
                    <a:pt x="246165" y="3468952"/>
                  </a:cubicBezTo>
                  <a:cubicBezTo>
                    <a:pt x="230538" y="3524353"/>
                    <a:pt x="234800" y="3623791"/>
                    <a:pt x="229117" y="3690556"/>
                  </a:cubicBezTo>
                  <a:cubicBezTo>
                    <a:pt x="223434" y="3757321"/>
                    <a:pt x="212069" y="3799938"/>
                    <a:pt x="212069" y="3869544"/>
                  </a:cubicBezTo>
                  <a:cubicBezTo>
                    <a:pt x="212069" y="3939150"/>
                    <a:pt x="195022" y="4005915"/>
                    <a:pt x="229117" y="4108194"/>
                  </a:cubicBezTo>
                  <a:cubicBezTo>
                    <a:pt x="263212" y="4210473"/>
                    <a:pt x="352713" y="4399404"/>
                    <a:pt x="416642" y="4483216"/>
                  </a:cubicBezTo>
                  <a:cubicBezTo>
                    <a:pt x="480571" y="4567028"/>
                    <a:pt x="538818" y="4576972"/>
                    <a:pt x="612692" y="4611065"/>
                  </a:cubicBezTo>
                  <a:cubicBezTo>
                    <a:pt x="686566" y="4645158"/>
                    <a:pt x="777487" y="4656522"/>
                    <a:pt x="859884" y="4687774"/>
                  </a:cubicBezTo>
                  <a:cubicBezTo>
                    <a:pt x="942281" y="4719026"/>
                    <a:pt x="1031783" y="4771586"/>
                    <a:pt x="1107077" y="4798576"/>
                  </a:cubicBezTo>
                  <a:cubicBezTo>
                    <a:pt x="1182371" y="4825566"/>
                    <a:pt x="1256245" y="4853977"/>
                    <a:pt x="1311650" y="4849715"/>
                  </a:cubicBezTo>
                  <a:cubicBezTo>
                    <a:pt x="1367055" y="4845453"/>
                    <a:pt x="1403993" y="4848294"/>
                    <a:pt x="1439509" y="4773006"/>
                  </a:cubicBezTo>
                  <a:cubicBezTo>
                    <a:pt x="1475025" y="4697718"/>
                    <a:pt x="1511962" y="4496001"/>
                    <a:pt x="1524748" y="4397984"/>
                  </a:cubicBezTo>
                  <a:cubicBezTo>
                    <a:pt x="1537534" y="4299967"/>
                    <a:pt x="1510542" y="4142287"/>
                    <a:pt x="1516224" y="4184903"/>
                  </a:cubicBezTo>
                  <a:cubicBezTo>
                    <a:pt x="1521906" y="4227519"/>
                    <a:pt x="1544636" y="4548561"/>
                    <a:pt x="1558843" y="4653681"/>
                  </a:cubicBezTo>
                  <a:cubicBezTo>
                    <a:pt x="1573049" y="4758801"/>
                    <a:pt x="1575891" y="4777268"/>
                    <a:pt x="1601463" y="4815622"/>
                  </a:cubicBezTo>
                  <a:cubicBezTo>
                    <a:pt x="1627035" y="4853976"/>
                    <a:pt x="1673915" y="4871023"/>
                    <a:pt x="1712273" y="4883808"/>
                  </a:cubicBezTo>
                  <a:cubicBezTo>
                    <a:pt x="1750630" y="4896593"/>
                    <a:pt x="1831608" y="4892331"/>
                    <a:pt x="1831608" y="48923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D72AE41D-5845-AE46-85DA-AE7098335A69}"/>
                </a:ext>
              </a:extLst>
            </p:cNvPr>
            <p:cNvSpPr/>
            <p:nvPr/>
          </p:nvSpPr>
          <p:spPr>
            <a:xfrm>
              <a:off x="3215641" y="2180483"/>
              <a:ext cx="3523646" cy="3688425"/>
            </a:xfrm>
            <a:custGeom>
              <a:avLst/>
              <a:gdLst>
                <a:gd name="connsiteX0" fmla="*/ 4698194 w 4698194"/>
                <a:gd name="connsiteY0" fmla="*/ 0 h 4917900"/>
                <a:gd name="connsiteX1" fmla="*/ 4493621 w 4698194"/>
                <a:gd name="connsiteY1" fmla="*/ 136371 h 4917900"/>
                <a:gd name="connsiteX2" fmla="*/ 4365763 w 4698194"/>
                <a:gd name="connsiteY2" fmla="*/ 221603 h 4917900"/>
                <a:gd name="connsiteX3" fmla="*/ 4306095 w 4698194"/>
                <a:gd name="connsiteY3" fmla="*/ 340929 h 4917900"/>
                <a:gd name="connsiteX4" fmla="*/ 4220856 w 4698194"/>
                <a:gd name="connsiteY4" fmla="*/ 434684 h 4917900"/>
                <a:gd name="connsiteX5" fmla="*/ 4144141 w 4698194"/>
                <a:gd name="connsiteY5" fmla="*/ 485823 h 4917900"/>
                <a:gd name="connsiteX6" fmla="*/ 3965140 w 4698194"/>
                <a:gd name="connsiteY6" fmla="*/ 434684 h 4917900"/>
                <a:gd name="connsiteX7" fmla="*/ 3658280 w 4698194"/>
                <a:gd name="connsiteY7" fmla="*/ 375022 h 4917900"/>
                <a:gd name="connsiteX8" fmla="*/ 3283229 w 4698194"/>
                <a:gd name="connsiteY8" fmla="*/ 306836 h 4917900"/>
                <a:gd name="connsiteX9" fmla="*/ 3027512 w 4698194"/>
                <a:gd name="connsiteY9" fmla="*/ 298312 h 4917900"/>
                <a:gd name="connsiteX10" fmla="*/ 2584270 w 4698194"/>
                <a:gd name="connsiteY10" fmla="*/ 264220 h 4917900"/>
                <a:gd name="connsiteX11" fmla="*/ 2294458 w 4698194"/>
                <a:gd name="connsiteY11" fmla="*/ 306836 h 4917900"/>
                <a:gd name="connsiteX12" fmla="*/ 2132504 w 4698194"/>
                <a:gd name="connsiteY12" fmla="*/ 306836 h 4917900"/>
                <a:gd name="connsiteX13" fmla="*/ 1953502 w 4698194"/>
                <a:gd name="connsiteY13" fmla="*/ 315359 h 4917900"/>
                <a:gd name="connsiteX14" fmla="*/ 1774501 w 4698194"/>
                <a:gd name="connsiteY14" fmla="*/ 315359 h 4917900"/>
                <a:gd name="connsiteX15" fmla="*/ 1672214 w 4698194"/>
                <a:gd name="connsiteY15" fmla="*/ 366498 h 4917900"/>
                <a:gd name="connsiteX16" fmla="*/ 1663690 w 4698194"/>
                <a:gd name="connsiteY16" fmla="*/ 451731 h 4917900"/>
                <a:gd name="connsiteX17" fmla="*/ 1723358 w 4698194"/>
                <a:gd name="connsiteY17" fmla="*/ 554009 h 4917900"/>
                <a:gd name="connsiteX18" fmla="*/ 1919407 w 4698194"/>
                <a:gd name="connsiteY18" fmla="*/ 622195 h 4917900"/>
                <a:gd name="connsiteX19" fmla="*/ 2047265 w 4698194"/>
                <a:gd name="connsiteY19" fmla="*/ 596625 h 4917900"/>
                <a:gd name="connsiteX20" fmla="*/ 2166600 w 4698194"/>
                <a:gd name="connsiteY20" fmla="*/ 588102 h 4917900"/>
                <a:gd name="connsiteX21" fmla="*/ 2260362 w 4698194"/>
                <a:gd name="connsiteY21" fmla="*/ 622195 h 4917900"/>
                <a:gd name="connsiteX22" fmla="*/ 2294458 w 4698194"/>
                <a:gd name="connsiteY22" fmla="*/ 724474 h 4917900"/>
                <a:gd name="connsiteX23" fmla="*/ 2209219 w 4698194"/>
                <a:gd name="connsiteY23" fmla="*/ 903461 h 4917900"/>
                <a:gd name="connsiteX24" fmla="*/ 2089885 w 4698194"/>
                <a:gd name="connsiteY24" fmla="*/ 1056880 h 4917900"/>
                <a:gd name="connsiteX25" fmla="*/ 1996122 w 4698194"/>
                <a:gd name="connsiteY25" fmla="*/ 1210298 h 4917900"/>
                <a:gd name="connsiteX26" fmla="*/ 1851216 w 4698194"/>
                <a:gd name="connsiteY26" fmla="*/ 1278483 h 4917900"/>
                <a:gd name="connsiteX27" fmla="*/ 1757453 w 4698194"/>
                <a:gd name="connsiteY27" fmla="*/ 1252914 h 4917900"/>
                <a:gd name="connsiteX28" fmla="*/ 1612547 w 4698194"/>
                <a:gd name="connsiteY28" fmla="*/ 980170 h 4917900"/>
                <a:gd name="connsiteX29" fmla="*/ 1476165 w 4698194"/>
                <a:gd name="connsiteY29" fmla="*/ 732997 h 4917900"/>
                <a:gd name="connsiteX30" fmla="*/ 1373878 w 4698194"/>
                <a:gd name="connsiteY30" fmla="*/ 536963 h 4917900"/>
                <a:gd name="connsiteX31" fmla="*/ 1075542 w 4698194"/>
                <a:gd name="connsiteY31" fmla="*/ 434684 h 4917900"/>
                <a:gd name="connsiteX32" fmla="*/ 939160 w 4698194"/>
                <a:gd name="connsiteY32" fmla="*/ 426161 h 4917900"/>
                <a:gd name="connsiteX33" fmla="*/ 802778 w 4698194"/>
                <a:gd name="connsiteY33" fmla="*/ 460254 h 4917900"/>
                <a:gd name="connsiteX34" fmla="*/ 555585 w 4698194"/>
                <a:gd name="connsiteY34" fmla="*/ 622195 h 4917900"/>
                <a:gd name="connsiteX35" fmla="*/ 316916 w 4698194"/>
                <a:gd name="connsiteY35" fmla="*/ 835276 h 4917900"/>
                <a:gd name="connsiteX36" fmla="*/ 248725 w 4698194"/>
                <a:gd name="connsiteY36" fmla="*/ 1005740 h 4917900"/>
                <a:gd name="connsiteX37" fmla="*/ 103819 w 4698194"/>
                <a:gd name="connsiteY37" fmla="*/ 1287007 h 4917900"/>
                <a:gd name="connsiteX38" fmla="*/ 1532 w 4698194"/>
                <a:gd name="connsiteY38" fmla="*/ 1542703 h 4917900"/>
                <a:gd name="connsiteX39" fmla="*/ 52676 w 4698194"/>
                <a:gd name="connsiteY39" fmla="*/ 1721691 h 4917900"/>
                <a:gd name="connsiteX40" fmla="*/ 189058 w 4698194"/>
                <a:gd name="connsiteY40" fmla="*/ 1849539 h 4917900"/>
                <a:gd name="connsiteX41" fmla="*/ 189058 w 4698194"/>
                <a:gd name="connsiteY41" fmla="*/ 1985911 h 4917900"/>
                <a:gd name="connsiteX42" fmla="*/ 163486 w 4698194"/>
                <a:gd name="connsiteY42" fmla="*/ 2147852 h 4917900"/>
                <a:gd name="connsiteX43" fmla="*/ 240201 w 4698194"/>
                <a:gd name="connsiteY43" fmla="*/ 2480258 h 4917900"/>
                <a:gd name="connsiteX44" fmla="*/ 393631 w 4698194"/>
                <a:gd name="connsiteY44" fmla="*/ 3000175 h 4917900"/>
                <a:gd name="connsiteX45" fmla="*/ 402155 w 4698194"/>
                <a:gd name="connsiteY45" fmla="*/ 3238825 h 4917900"/>
                <a:gd name="connsiteX46" fmla="*/ 393631 w 4698194"/>
                <a:gd name="connsiteY46" fmla="*/ 3417813 h 4917900"/>
                <a:gd name="connsiteX47" fmla="*/ 598204 w 4698194"/>
                <a:gd name="connsiteY47" fmla="*/ 3801358 h 4917900"/>
                <a:gd name="connsiteX48" fmla="*/ 717539 w 4698194"/>
                <a:gd name="connsiteY48" fmla="*/ 4014439 h 4917900"/>
                <a:gd name="connsiteX49" fmla="*/ 785730 w 4698194"/>
                <a:gd name="connsiteY49" fmla="*/ 4099671 h 4917900"/>
                <a:gd name="connsiteX50" fmla="*/ 734587 w 4698194"/>
                <a:gd name="connsiteY50" fmla="*/ 4201950 h 4917900"/>
                <a:gd name="connsiteX51" fmla="*/ 700491 w 4698194"/>
                <a:gd name="connsiteY51" fmla="*/ 4363891 h 4917900"/>
                <a:gd name="connsiteX52" fmla="*/ 726063 w 4698194"/>
                <a:gd name="connsiteY52" fmla="*/ 4466170 h 4917900"/>
                <a:gd name="connsiteX53" fmla="*/ 768682 w 4698194"/>
                <a:gd name="connsiteY53" fmla="*/ 4491739 h 4917900"/>
                <a:gd name="connsiteX54" fmla="*/ 828349 w 4698194"/>
                <a:gd name="connsiteY54" fmla="*/ 4432077 h 4917900"/>
                <a:gd name="connsiteX55" fmla="*/ 836873 w 4698194"/>
                <a:gd name="connsiteY55" fmla="*/ 4346844 h 4917900"/>
                <a:gd name="connsiteX56" fmla="*/ 896540 w 4698194"/>
                <a:gd name="connsiteY56" fmla="*/ 4483216 h 4917900"/>
                <a:gd name="connsiteX57" fmla="*/ 990303 w 4698194"/>
                <a:gd name="connsiteY57" fmla="*/ 4645157 h 4917900"/>
                <a:gd name="connsiteX58" fmla="*/ 1143733 w 4698194"/>
                <a:gd name="connsiteY58" fmla="*/ 4807099 h 4917900"/>
                <a:gd name="connsiteX59" fmla="*/ 1254544 w 4698194"/>
                <a:gd name="connsiteY59" fmla="*/ 4917900 h 49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698194" h="4917900">
                  <a:moveTo>
                    <a:pt x="4698194" y="0"/>
                  </a:moveTo>
                  <a:lnTo>
                    <a:pt x="4493621" y="136371"/>
                  </a:lnTo>
                  <a:cubicBezTo>
                    <a:pt x="4438216" y="173305"/>
                    <a:pt x="4397017" y="187510"/>
                    <a:pt x="4365763" y="221603"/>
                  </a:cubicBezTo>
                  <a:cubicBezTo>
                    <a:pt x="4334509" y="255696"/>
                    <a:pt x="4330246" y="305416"/>
                    <a:pt x="4306095" y="340929"/>
                  </a:cubicBezTo>
                  <a:cubicBezTo>
                    <a:pt x="4281944" y="376443"/>
                    <a:pt x="4247848" y="410535"/>
                    <a:pt x="4220856" y="434684"/>
                  </a:cubicBezTo>
                  <a:cubicBezTo>
                    <a:pt x="4193864" y="458833"/>
                    <a:pt x="4186760" y="485823"/>
                    <a:pt x="4144141" y="485823"/>
                  </a:cubicBezTo>
                  <a:cubicBezTo>
                    <a:pt x="4101522" y="485823"/>
                    <a:pt x="4046117" y="453151"/>
                    <a:pt x="3965140" y="434684"/>
                  </a:cubicBezTo>
                  <a:cubicBezTo>
                    <a:pt x="3884163" y="416217"/>
                    <a:pt x="3658280" y="375022"/>
                    <a:pt x="3658280" y="375022"/>
                  </a:cubicBezTo>
                  <a:cubicBezTo>
                    <a:pt x="3544628" y="353714"/>
                    <a:pt x="3388357" y="319621"/>
                    <a:pt x="3283229" y="306836"/>
                  </a:cubicBezTo>
                  <a:cubicBezTo>
                    <a:pt x="3178101" y="294051"/>
                    <a:pt x="3144005" y="305415"/>
                    <a:pt x="3027512" y="298312"/>
                  </a:cubicBezTo>
                  <a:cubicBezTo>
                    <a:pt x="2911019" y="291209"/>
                    <a:pt x="2706446" y="262799"/>
                    <a:pt x="2584270" y="264220"/>
                  </a:cubicBezTo>
                  <a:cubicBezTo>
                    <a:pt x="2462094" y="265641"/>
                    <a:pt x="2369752" y="299733"/>
                    <a:pt x="2294458" y="306836"/>
                  </a:cubicBezTo>
                  <a:cubicBezTo>
                    <a:pt x="2219164" y="313939"/>
                    <a:pt x="2189330" y="305416"/>
                    <a:pt x="2132504" y="306836"/>
                  </a:cubicBezTo>
                  <a:cubicBezTo>
                    <a:pt x="2075678" y="308257"/>
                    <a:pt x="2013169" y="313939"/>
                    <a:pt x="1953502" y="315359"/>
                  </a:cubicBezTo>
                  <a:cubicBezTo>
                    <a:pt x="1893835" y="316779"/>
                    <a:pt x="1821382" y="306836"/>
                    <a:pt x="1774501" y="315359"/>
                  </a:cubicBezTo>
                  <a:cubicBezTo>
                    <a:pt x="1727620" y="323882"/>
                    <a:pt x="1690683" y="343769"/>
                    <a:pt x="1672214" y="366498"/>
                  </a:cubicBezTo>
                  <a:cubicBezTo>
                    <a:pt x="1653745" y="389227"/>
                    <a:pt x="1655166" y="420479"/>
                    <a:pt x="1663690" y="451731"/>
                  </a:cubicBezTo>
                  <a:cubicBezTo>
                    <a:pt x="1672214" y="482983"/>
                    <a:pt x="1680738" y="525598"/>
                    <a:pt x="1723358" y="554009"/>
                  </a:cubicBezTo>
                  <a:cubicBezTo>
                    <a:pt x="1765978" y="582420"/>
                    <a:pt x="1865423" y="615092"/>
                    <a:pt x="1919407" y="622195"/>
                  </a:cubicBezTo>
                  <a:cubicBezTo>
                    <a:pt x="1973391" y="629298"/>
                    <a:pt x="2006066" y="602307"/>
                    <a:pt x="2047265" y="596625"/>
                  </a:cubicBezTo>
                  <a:cubicBezTo>
                    <a:pt x="2088464" y="590943"/>
                    <a:pt x="2131084" y="583840"/>
                    <a:pt x="2166600" y="588102"/>
                  </a:cubicBezTo>
                  <a:cubicBezTo>
                    <a:pt x="2202116" y="592364"/>
                    <a:pt x="2239052" y="599466"/>
                    <a:pt x="2260362" y="622195"/>
                  </a:cubicBezTo>
                  <a:cubicBezTo>
                    <a:pt x="2281672" y="644924"/>
                    <a:pt x="2302982" y="677596"/>
                    <a:pt x="2294458" y="724474"/>
                  </a:cubicBezTo>
                  <a:cubicBezTo>
                    <a:pt x="2285934" y="771352"/>
                    <a:pt x="2243314" y="848060"/>
                    <a:pt x="2209219" y="903461"/>
                  </a:cubicBezTo>
                  <a:cubicBezTo>
                    <a:pt x="2175124" y="958862"/>
                    <a:pt x="2125401" y="1005741"/>
                    <a:pt x="2089885" y="1056880"/>
                  </a:cubicBezTo>
                  <a:cubicBezTo>
                    <a:pt x="2054369" y="1108019"/>
                    <a:pt x="2035900" y="1173364"/>
                    <a:pt x="1996122" y="1210298"/>
                  </a:cubicBezTo>
                  <a:cubicBezTo>
                    <a:pt x="1956344" y="1247232"/>
                    <a:pt x="1890994" y="1271380"/>
                    <a:pt x="1851216" y="1278483"/>
                  </a:cubicBezTo>
                  <a:cubicBezTo>
                    <a:pt x="1811438" y="1285586"/>
                    <a:pt x="1797231" y="1302633"/>
                    <a:pt x="1757453" y="1252914"/>
                  </a:cubicBezTo>
                  <a:cubicBezTo>
                    <a:pt x="1717675" y="1203195"/>
                    <a:pt x="1659428" y="1066823"/>
                    <a:pt x="1612547" y="980170"/>
                  </a:cubicBezTo>
                  <a:cubicBezTo>
                    <a:pt x="1565666" y="893517"/>
                    <a:pt x="1515943" y="806865"/>
                    <a:pt x="1476165" y="732997"/>
                  </a:cubicBezTo>
                  <a:cubicBezTo>
                    <a:pt x="1436387" y="659129"/>
                    <a:pt x="1440648" y="586682"/>
                    <a:pt x="1373878" y="536963"/>
                  </a:cubicBezTo>
                  <a:cubicBezTo>
                    <a:pt x="1307108" y="487244"/>
                    <a:pt x="1147995" y="453151"/>
                    <a:pt x="1075542" y="434684"/>
                  </a:cubicBezTo>
                  <a:cubicBezTo>
                    <a:pt x="1003089" y="416217"/>
                    <a:pt x="984621" y="421899"/>
                    <a:pt x="939160" y="426161"/>
                  </a:cubicBezTo>
                  <a:cubicBezTo>
                    <a:pt x="893699" y="430423"/>
                    <a:pt x="866707" y="427582"/>
                    <a:pt x="802778" y="460254"/>
                  </a:cubicBezTo>
                  <a:cubicBezTo>
                    <a:pt x="738849" y="492926"/>
                    <a:pt x="636562" y="559691"/>
                    <a:pt x="555585" y="622195"/>
                  </a:cubicBezTo>
                  <a:cubicBezTo>
                    <a:pt x="474608" y="684699"/>
                    <a:pt x="368059" y="771352"/>
                    <a:pt x="316916" y="835276"/>
                  </a:cubicBezTo>
                  <a:cubicBezTo>
                    <a:pt x="265773" y="899200"/>
                    <a:pt x="284241" y="930452"/>
                    <a:pt x="248725" y="1005740"/>
                  </a:cubicBezTo>
                  <a:cubicBezTo>
                    <a:pt x="213209" y="1081029"/>
                    <a:pt x="145018" y="1197513"/>
                    <a:pt x="103819" y="1287007"/>
                  </a:cubicBezTo>
                  <a:cubicBezTo>
                    <a:pt x="62620" y="1376501"/>
                    <a:pt x="10056" y="1470256"/>
                    <a:pt x="1532" y="1542703"/>
                  </a:cubicBezTo>
                  <a:cubicBezTo>
                    <a:pt x="-6992" y="1615150"/>
                    <a:pt x="21422" y="1670552"/>
                    <a:pt x="52676" y="1721691"/>
                  </a:cubicBezTo>
                  <a:cubicBezTo>
                    <a:pt x="83930" y="1772830"/>
                    <a:pt x="166328" y="1805502"/>
                    <a:pt x="189058" y="1849539"/>
                  </a:cubicBezTo>
                  <a:cubicBezTo>
                    <a:pt x="211788" y="1893576"/>
                    <a:pt x="193320" y="1936192"/>
                    <a:pt x="189058" y="1985911"/>
                  </a:cubicBezTo>
                  <a:cubicBezTo>
                    <a:pt x="184796" y="2035630"/>
                    <a:pt x="154962" y="2065461"/>
                    <a:pt x="163486" y="2147852"/>
                  </a:cubicBezTo>
                  <a:cubicBezTo>
                    <a:pt x="172010" y="2230243"/>
                    <a:pt x="201844" y="2338204"/>
                    <a:pt x="240201" y="2480258"/>
                  </a:cubicBezTo>
                  <a:cubicBezTo>
                    <a:pt x="278558" y="2622312"/>
                    <a:pt x="366639" y="2873747"/>
                    <a:pt x="393631" y="3000175"/>
                  </a:cubicBezTo>
                  <a:cubicBezTo>
                    <a:pt x="420623" y="3126603"/>
                    <a:pt x="402155" y="3169219"/>
                    <a:pt x="402155" y="3238825"/>
                  </a:cubicBezTo>
                  <a:cubicBezTo>
                    <a:pt x="402155" y="3308431"/>
                    <a:pt x="360956" y="3324057"/>
                    <a:pt x="393631" y="3417813"/>
                  </a:cubicBezTo>
                  <a:cubicBezTo>
                    <a:pt x="426306" y="3511569"/>
                    <a:pt x="544219" y="3701920"/>
                    <a:pt x="598204" y="3801358"/>
                  </a:cubicBezTo>
                  <a:cubicBezTo>
                    <a:pt x="652189" y="3900796"/>
                    <a:pt x="686285" y="3964720"/>
                    <a:pt x="717539" y="4014439"/>
                  </a:cubicBezTo>
                  <a:cubicBezTo>
                    <a:pt x="748793" y="4064158"/>
                    <a:pt x="782889" y="4068419"/>
                    <a:pt x="785730" y="4099671"/>
                  </a:cubicBezTo>
                  <a:cubicBezTo>
                    <a:pt x="788571" y="4130923"/>
                    <a:pt x="748793" y="4157913"/>
                    <a:pt x="734587" y="4201950"/>
                  </a:cubicBezTo>
                  <a:cubicBezTo>
                    <a:pt x="720381" y="4245987"/>
                    <a:pt x="701912" y="4319854"/>
                    <a:pt x="700491" y="4363891"/>
                  </a:cubicBezTo>
                  <a:cubicBezTo>
                    <a:pt x="699070" y="4407928"/>
                    <a:pt x="714698" y="4444862"/>
                    <a:pt x="726063" y="4466170"/>
                  </a:cubicBezTo>
                  <a:cubicBezTo>
                    <a:pt x="737428" y="4487478"/>
                    <a:pt x="751634" y="4497421"/>
                    <a:pt x="768682" y="4491739"/>
                  </a:cubicBezTo>
                  <a:cubicBezTo>
                    <a:pt x="785730" y="4486057"/>
                    <a:pt x="816984" y="4456226"/>
                    <a:pt x="828349" y="4432077"/>
                  </a:cubicBezTo>
                  <a:cubicBezTo>
                    <a:pt x="839714" y="4407928"/>
                    <a:pt x="825508" y="4338321"/>
                    <a:pt x="836873" y="4346844"/>
                  </a:cubicBezTo>
                  <a:cubicBezTo>
                    <a:pt x="848238" y="4355367"/>
                    <a:pt x="870968" y="4433497"/>
                    <a:pt x="896540" y="4483216"/>
                  </a:cubicBezTo>
                  <a:cubicBezTo>
                    <a:pt x="922112" y="4532935"/>
                    <a:pt x="949104" y="4591177"/>
                    <a:pt x="990303" y="4645157"/>
                  </a:cubicBezTo>
                  <a:cubicBezTo>
                    <a:pt x="1031502" y="4699137"/>
                    <a:pt x="1099693" y="4761642"/>
                    <a:pt x="1143733" y="4807099"/>
                  </a:cubicBezTo>
                  <a:cubicBezTo>
                    <a:pt x="1187773" y="4852556"/>
                    <a:pt x="1254544" y="4917900"/>
                    <a:pt x="1254544" y="491790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A875CA21-C17E-E544-9BF0-DABA4EDC2190}"/>
                </a:ext>
              </a:extLst>
            </p:cNvPr>
            <p:cNvSpPr/>
            <p:nvPr/>
          </p:nvSpPr>
          <p:spPr>
            <a:xfrm>
              <a:off x="4060229" y="2186873"/>
              <a:ext cx="3478175" cy="3662856"/>
            </a:xfrm>
            <a:custGeom>
              <a:avLst/>
              <a:gdLst>
                <a:gd name="connsiteX0" fmla="*/ 4637566 w 4637566"/>
                <a:gd name="connsiteY0" fmla="*/ 0 h 4883808"/>
                <a:gd name="connsiteX1" fmla="*/ 4458564 w 4637566"/>
                <a:gd name="connsiteY1" fmla="*/ 375022 h 4883808"/>
                <a:gd name="connsiteX2" fmla="*/ 4279563 w 4637566"/>
                <a:gd name="connsiteY2" fmla="*/ 494347 h 4883808"/>
                <a:gd name="connsiteX3" fmla="*/ 4185800 w 4637566"/>
                <a:gd name="connsiteY3" fmla="*/ 605149 h 4883808"/>
                <a:gd name="connsiteX4" fmla="*/ 4074989 w 4637566"/>
                <a:gd name="connsiteY4" fmla="*/ 724474 h 4883808"/>
                <a:gd name="connsiteX5" fmla="*/ 3819273 w 4637566"/>
                <a:gd name="connsiteY5" fmla="*/ 954601 h 4883808"/>
                <a:gd name="connsiteX6" fmla="*/ 3699938 w 4637566"/>
                <a:gd name="connsiteY6" fmla="*/ 1065403 h 4883808"/>
                <a:gd name="connsiteX7" fmla="*/ 3563556 w 4637566"/>
                <a:gd name="connsiteY7" fmla="*/ 1133589 h 4883808"/>
                <a:gd name="connsiteX8" fmla="*/ 3418650 w 4637566"/>
                <a:gd name="connsiteY8" fmla="*/ 1159158 h 4883808"/>
                <a:gd name="connsiteX9" fmla="*/ 3214077 w 4637566"/>
                <a:gd name="connsiteY9" fmla="*/ 1210298 h 4883808"/>
                <a:gd name="connsiteX10" fmla="*/ 3052123 w 4637566"/>
                <a:gd name="connsiteY10" fmla="*/ 1235867 h 4883808"/>
                <a:gd name="connsiteX11" fmla="*/ 2932789 w 4637566"/>
                <a:gd name="connsiteY11" fmla="*/ 1269960 h 4883808"/>
                <a:gd name="connsiteX12" fmla="*/ 2719691 w 4637566"/>
                <a:gd name="connsiteY12" fmla="*/ 1346669 h 4883808"/>
                <a:gd name="connsiteX13" fmla="*/ 2574785 w 4637566"/>
                <a:gd name="connsiteY13" fmla="*/ 1431902 h 4883808"/>
                <a:gd name="connsiteX14" fmla="*/ 2361688 w 4637566"/>
                <a:gd name="connsiteY14" fmla="*/ 1534180 h 4883808"/>
                <a:gd name="connsiteX15" fmla="*/ 2097448 w 4637566"/>
                <a:gd name="connsiteY15" fmla="*/ 1713168 h 4883808"/>
                <a:gd name="connsiteX16" fmla="*/ 1773540 w 4637566"/>
                <a:gd name="connsiteY16" fmla="*/ 1909202 h 4883808"/>
                <a:gd name="connsiteX17" fmla="*/ 1628634 w 4637566"/>
                <a:gd name="connsiteY17" fmla="*/ 2079667 h 4883808"/>
                <a:gd name="connsiteX18" fmla="*/ 1381441 w 4637566"/>
                <a:gd name="connsiteY18" fmla="*/ 2369456 h 4883808"/>
                <a:gd name="connsiteX19" fmla="*/ 1279154 w 4637566"/>
                <a:gd name="connsiteY19" fmla="*/ 2488782 h 4883808"/>
                <a:gd name="connsiteX20" fmla="*/ 1159820 w 4637566"/>
                <a:gd name="connsiteY20" fmla="*/ 2556967 h 4883808"/>
                <a:gd name="connsiteX21" fmla="*/ 895580 w 4637566"/>
                <a:gd name="connsiteY21" fmla="*/ 2531398 h 4883808"/>
                <a:gd name="connsiteX22" fmla="*/ 742150 w 4637566"/>
                <a:gd name="connsiteY22" fmla="*/ 2352410 h 4883808"/>
                <a:gd name="connsiteX23" fmla="*/ 469385 w 4637566"/>
                <a:gd name="connsiteY23" fmla="*/ 2198992 h 4883808"/>
                <a:gd name="connsiteX24" fmla="*/ 358575 w 4637566"/>
                <a:gd name="connsiteY24" fmla="*/ 2130806 h 4883808"/>
                <a:gd name="connsiteX25" fmla="*/ 247764 w 4637566"/>
                <a:gd name="connsiteY25" fmla="*/ 2156376 h 4883808"/>
                <a:gd name="connsiteX26" fmla="*/ 188097 w 4637566"/>
                <a:gd name="connsiteY26" fmla="*/ 2326840 h 4883808"/>
                <a:gd name="connsiteX27" fmla="*/ 102858 w 4637566"/>
                <a:gd name="connsiteY27" fmla="*/ 2480258 h 4883808"/>
                <a:gd name="connsiteX28" fmla="*/ 17619 w 4637566"/>
                <a:gd name="connsiteY28" fmla="*/ 2574014 h 4883808"/>
                <a:gd name="connsiteX29" fmla="*/ 9095 w 4637566"/>
                <a:gd name="connsiteY29" fmla="*/ 2718909 h 4883808"/>
                <a:gd name="connsiteX30" fmla="*/ 571 w 4637566"/>
                <a:gd name="connsiteY30" fmla="*/ 2914943 h 4883808"/>
                <a:gd name="connsiteX31" fmla="*/ 26143 w 4637566"/>
                <a:gd name="connsiteY31" fmla="*/ 3170640 h 4883808"/>
                <a:gd name="connsiteX32" fmla="*/ 26143 w 4637566"/>
                <a:gd name="connsiteY32" fmla="*/ 3537138 h 4883808"/>
                <a:gd name="connsiteX33" fmla="*/ 60239 w 4637566"/>
                <a:gd name="connsiteY33" fmla="*/ 3724649 h 4883808"/>
                <a:gd name="connsiteX34" fmla="*/ 145477 w 4637566"/>
                <a:gd name="connsiteY34" fmla="*/ 4065578 h 4883808"/>
                <a:gd name="connsiteX35" fmla="*/ 298907 w 4637566"/>
                <a:gd name="connsiteY35" fmla="*/ 4253089 h 4883808"/>
                <a:gd name="connsiteX36" fmla="*/ 350051 w 4637566"/>
                <a:gd name="connsiteY36" fmla="*/ 4449123 h 4883808"/>
                <a:gd name="connsiteX37" fmla="*/ 307431 w 4637566"/>
                <a:gd name="connsiteY37" fmla="*/ 4883808 h 488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37566" h="4883808">
                  <a:moveTo>
                    <a:pt x="4637566" y="0"/>
                  </a:moveTo>
                  <a:cubicBezTo>
                    <a:pt x="4577898" y="146315"/>
                    <a:pt x="4518231" y="292631"/>
                    <a:pt x="4458564" y="375022"/>
                  </a:cubicBezTo>
                  <a:cubicBezTo>
                    <a:pt x="4398897" y="457413"/>
                    <a:pt x="4325024" y="455993"/>
                    <a:pt x="4279563" y="494347"/>
                  </a:cubicBezTo>
                  <a:cubicBezTo>
                    <a:pt x="4234102" y="532701"/>
                    <a:pt x="4219896" y="566795"/>
                    <a:pt x="4185800" y="605149"/>
                  </a:cubicBezTo>
                  <a:cubicBezTo>
                    <a:pt x="4151704" y="643503"/>
                    <a:pt x="4136077" y="666232"/>
                    <a:pt x="4074989" y="724474"/>
                  </a:cubicBezTo>
                  <a:cubicBezTo>
                    <a:pt x="4013901" y="782716"/>
                    <a:pt x="3881781" y="897780"/>
                    <a:pt x="3819273" y="954601"/>
                  </a:cubicBezTo>
                  <a:cubicBezTo>
                    <a:pt x="3756765" y="1011422"/>
                    <a:pt x="3742557" y="1035572"/>
                    <a:pt x="3699938" y="1065403"/>
                  </a:cubicBezTo>
                  <a:cubicBezTo>
                    <a:pt x="3657319" y="1095234"/>
                    <a:pt x="3610437" y="1117963"/>
                    <a:pt x="3563556" y="1133589"/>
                  </a:cubicBezTo>
                  <a:cubicBezTo>
                    <a:pt x="3516675" y="1149215"/>
                    <a:pt x="3476896" y="1146373"/>
                    <a:pt x="3418650" y="1159158"/>
                  </a:cubicBezTo>
                  <a:cubicBezTo>
                    <a:pt x="3360403" y="1171943"/>
                    <a:pt x="3275165" y="1197513"/>
                    <a:pt x="3214077" y="1210298"/>
                  </a:cubicBezTo>
                  <a:cubicBezTo>
                    <a:pt x="3152989" y="1223083"/>
                    <a:pt x="3099004" y="1225923"/>
                    <a:pt x="3052123" y="1235867"/>
                  </a:cubicBezTo>
                  <a:cubicBezTo>
                    <a:pt x="3005242" y="1245811"/>
                    <a:pt x="2988194" y="1251493"/>
                    <a:pt x="2932789" y="1269960"/>
                  </a:cubicBezTo>
                  <a:cubicBezTo>
                    <a:pt x="2877384" y="1288427"/>
                    <a:pt x="2779358" y="1319679"/>
                    <a:pt x="2719691" y="1346669"/>
                  </a:cubicBezTo>
                  <a:cubicBezTo>
                    <a:pt x="2660024" y="1373659"/>
                    <a:pt x="2634452" y="1400650"/>
                    <a:pt x="2574785" y="1431902"/>
                  </a:cubicBezTo>
                  <a:cubicBezTo>
                    <a:pt x="2515118" y="1463154"/>
                    <a:pt x="2441244" y="1487302"/>
                    <a:pt x="2361688" y="1534180"/>
                  </a:cubicBezTo>
                  <a:cubicBezTo>
                    <a:pt x="2282132" y="1581058"/>
                    <a:pt x="2195473" y="1650664"/>
                    <a:pt x="2097448" y="1713168"/>
                  </a:cubicBezTo>
                  <a:cubicBezTo>
                    <a:pt x="1999423" y="1775672"/>
                    <a:pt x="1851676" y="1848119"/>
                    <a:pt x="1773540" y="1909202"/>
                  </a:cubicBezTo>
                  <a:cubicBezTo>
                    <a:pt x="1695404" y="1970285"/>
                    <a:pt x="1628634" y="2079667"/>
                    <a:pt x="1628634" y="2079667"/>
                  </a:cubicBezTo>
                  <a:lnTo>
                    <a:pt x="1381441" y="2369456"/>
                  </a:lnTo>
                  <a:cubicBezTo>
                    <a:pt x="1323194" y="2437642"/>
                    <a:pt x="1316091" y="2457530"/>
                    <a:pt x="1279154" y="2488782"/>
                  </a:cubicBezTo>
                  <a:cubicBezTo>
                    <a:pt x="1242217" y="2520034"/>
                    <a:pt x="1223749" y="2549864"/>
                    <a:pt x="1159820" y="2556967"/>
                  </a:cubicBezTo>
                  <a:cubicBezTo>
                    <a:pt x="1095891" y="2564070"/>
                    <a:pt x="965192" y="2565491"/>
                    <a:pt x="895580" y="2531398"/>
                  </a:cubicBezTo>
                  <a:cubicBezTo>
                    <a:pt x="825968" y="2497305"/>
                    <a:pt x="813182" y="2407811"/>
                    <a:pt x="742150" y="2352410"/>
                  </a:cubicBezTo>
                  <a:cubicBezTo>
                    <a:pt x="671118" y="2297009"/>
                    <a:pt x="533314" y="2235926"/>
                    <a:pt x="469385" y="2198992"/>
                  </a:cubicBezTo>
                  <a:cubicBezTo>
                    <a:pt x="405456" y="2162058"/>
                    <a:pt x="395512" y="2137909"/>
                    <a:pt x="358575" y="2130806"/>
                  </a:cubicBezTo>
                  <a:cubicBezTo>
                    <a:pt x="321638" y="2123703"/>
                    <a:pt x="276177" y="2123704"/>
                    <a:pt x="247764" y="2156376"/>
                  </a:cubicBezTo>
                  <a:cubicBezTo>
                    <a:pt x="219351" y="2189048"/>
                    <a:pt x="212248" y="2272860"/>
                    <a:pt x="188097" y="2326840"/>
                  </a:cubicBezTo>
                  <a:cubicBezTo>
                    <a:pt x="163946" y="2380820"/>
                    <a:pt x="131271" y="2439062"/>
                    <a:pt x="102858" y="2480258"/>
                  </a:cubicBezTo>
                  <a:cubicBezTo>
                    <a:pt x="74445" y="2521454"/>
                    <a:pt x="33246" y="2534239"/>
                    <a:pt x="17619" y="2574014"/>
                  </a:cubicBezTo>
                  <a:cubicBezTo>
                    <a:pt x="1992" y="2613789"/>
                    <a:pt x="11936" y="2662088"/>
                    <a:pt x="9095" y="2718909"/>
                  </a:cubicBezTo>
                  <a:cubicBezTo>
                    <a:pt x="6254" y="2775730"/>
                    <a:pt x="-2270" y="2839655"/>
                    <a:pt x="571" y="2914943"/>
                  </a:cubicBezTo>
                  <a:cubicBezTo>
                    <a:pt x="3412" y="2990231"/>
                    <a:pt x="21881" y="3066941"/>
                    <a:pt x="26143" y="3170640"/>
                  </a:cubicBezTo>
                  <a:cubicBezTo>
                    <a:pt x="30405" y="3274339"/>
                    <a:pt x="20460" y="3444803"/>
                    <a:pt x="26143" y="3537138"/>
                  </a:cubicBezTo>
                  <a:cubicBezTo>
                    <a:pt x="31826" y="3629473"/>
                    <a:pt x="40350" y="3636576"/>
                    <a:pt x="60239" y="3724649"/>
                  </a:cubicBezTo>
                  <a:cubicBezTo>
                    <a:pt x="80128" y="3812722"/>
                    <a:pt x="105699" y="3977505"/>
                    <a:pt x="145477" y="4065578"/>
                  </a:cubicBezTo>
                  <a:cubicBezTo>
                    <a:pt x="185255" y="4153651"/>
                    <a:pt x="264811" y="4189165"/>
                    <a:pt x="298907" y="4253089"/>
                  </a:cubicBezTo>
                  <a:cubicBezTo>
                    <a:pt x="333003" y="4317013"/>
                    <a:pt x="348630" y="4344003"/>
                    <a:pt x="350051" y="4449123"/>
                  </a:cubicBezTo>
                  <a:cubicBezTo>
                    <a:pt x="351472" y="4554243"/>
                    <a:pt x="307431" y="4883808"/>
                    <a:pt x="307431" y="4883808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E109C39-5AA9-6144-8472-1B4154C3B322}"/>
                </a:ext>
              </a:extLst>
            </p:cNvPr>
            <p:cNvSpPr txBox="1"/>
            <p:nvPr/>
          </p:nvSpPr>
          <p:spPr>
            <a:xfrm>
              <a:off x="5256137" y="5811492"/>
              <a:ext cx="6500696" cy="81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5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Слизистая оболочка: Эпителий + собственная пластинка слизистой оболочки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2BA31EF-D1EB-834C-BAE9-3AD44810A8F6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6415904" y="4481764"/>
              <a:ext cx="2090581" cy="132972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341B4DF-D72F-0A41-842B-A8EC5D92D66D}"/>
                </a:ext>
              </a:extLst>
            </p:cNvPr>
            <p:cNvSpPr txBox="1"/>
            <p:nvPr/>
          </p:nvSpPr>
          <p:spPr>
            <a:xfrm>
              <a:off x="7402912" y="1620455"/>
              <a:ext cx="3750374" cy="4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5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Подслизистая оболочка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8F00D3C-C683-954B-B071-DE90D026FED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7116474" y="2104631"/>
              <a:ext cx="2161626" cy="83015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BDC6AD2-36E8-FB4A-9AC0-4212F6464ADE}"/>
                </a:ext>
              </a:extLst>
            </p:cNvPr>
            <p:cNvSpPr txBox="1"/>
            <p:nvPr/>
          </p:nvSpPr>
          <p:spPr>
            <a:xfrm>
              <a:off x="4003120" y="1636067"/>
              <a:ext cx="2736167" cy="4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5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Мышечная ткань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B439F486-0A8D-2047-862F-C1812728FB4C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5256135" y="2120243"/>
              <a:ext cx="115069" cy="814545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A092F5E-AFE8-294B-9A65-43D0464DD501}"/>
                </a:ext>
              </a:extLst>
            </p:cNvPr>
            <p:cNvSpPr txBox="1"/>
            <p:nvPr/>
          </p:nvSpPr>
          <p:spPr>
            <a:xfrm>
              <a:off x="1862282" y="1636067"/>
              <a:ext cx="2140836" cy="81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35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Субсерозная оболочка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BAD41FD0-F937-6C46-AAB4-9DB0580672EE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2932701" y="2455442"/>
              <a:ext cx="169020" cy="136789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3085A4D6-E261-5C48-8C94-82F7F9995C5D}"/>
              </a:ext>
            </a:extLst>
          </p:cNvPr>
          <p:cNvSpPr txBox="1"/>
          <p:nvPr/>
        </p:nvSpPr>
        <p:spPr>
          <a:xfrm>
            <a:off x="5323820" y="4922032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dirty="0"/>
              <a:t>в </a:t>
            </a:r>
            <a:r>
              <a:rPr dirty="0" err="1"/>
              <a:t>сравнении</a:t>
            </a:r>
            <a:r>
              <a:rPr dirty="0"/>
              <a:t> с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CBFA57E-129E-264D-A67C-E0CB45394F1D}"/>
              </a:ext>
            </a:extLst>
          </p:cNvPr>
          <p:cNvGrpSpPr/>
          <p:nvPr/>
        </p:nvGrpSpPr>
        <p:grpSpPr>
          <a:xfrm>
            <a:off x="904610" y="2121395"/>
            <a:ext cx="4298978" cy="1396453"/>
            <a:chOff x="286873" y="1194132"/>
            <a:chExt cx="10883151" cy="399999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C9B7A522-B989-254F-8C97-C8FBC5EC46EC}"/>
                </a:ext>
              </a:extLst>
            </p:cNvPr>
            <p:cNvGrpSpPr/>
            <p:nvPr/>
          </p:nvGrpSpPr>
          <p:grpSpPr>
            <a:xfrm>
              <a:off x="447489" y="1194132"/>
              <a:ext cx="10722535" cy="3999995"/>
              <a:chOff x="447489" y="1194132"/>
              <a:chExt cx="10722535" cy="3999995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FE6DB019-B95B-0947-93B8-A2D3CC3BE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489" y="1194132"/>
                <a:ext cx="6028301" cy="3605787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ECE37C45-EAF5-164F-8D64-2C707B006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0706" y="1194132"/>
                <a:ext cx="3729318" cy="3999995"/>
              </a:xfrm>
              <a:prstGeom prst="rect">
                <a:avLst/>
              </a:prstGeom>
            </p:spPr>
          </p:pic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91E334EC-B286-3449-9599-FE151423C4FE}"/>
                </a:ext>
              </a:extLst>
            </p:cNvPr>
            <p:cNvCxnSpPr>
              <a:cxnSpLocks/>
            </p:cNvCxnSpPr>
            <p:nvPr/>
          </p:nvCxnSpPr>
          <p:spPr>
            <a:xfrm>
              <a:off x="6060139" y="2187388"/>
              <a:ext cx="125506" cy="1255059"/>
            </a:xfrm>
            <a:prstGeom prst="straightConnector1">
              <a:avLst/>
            </a:prstGeom>
            <a:ln w="254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AE3DC27-006E-2540-8B18-D7B3CE10E3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873" y="2474259"/>
              <a:ext cx="2169456" cy="340658"/>
            </a:xfrm>
            <a:prstGeom prst="straightConnector1">
              <a:avLst/>
            </a:prstGeom>
            <a:ln w="25400"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9033541-1580-654B-BD58-3A045D7EA747}"/>
                </a:ext>
              </a:extLst>
            </p:cNvPr>
            <p:cNvSpPr txBox="1"/>
            <p:nvPr/>
          </p:nvSpPr>
          <p:spPr>
            <a:xfrm>
              <a:off x="5266293" y="4204982"/>
              <a:ext cx="1621107" cy="7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" sz="1050" b="0" i="0" u="none" strike="noStrike" kern="1200" cap="none" spc="0" normalizeH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MI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B7D4D91A-3935-6641-80B0-87B5DE9E5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7226" y="3194129"/>
              <a:ext cx="215214" cy="917616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CBD83A9-7981-4EDA-BE07-310A87A33198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MI: невоспаленный проксимальный край операционного материала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B51D115-E371-46CE-9B19-50B550D00C47}"/>
              </a:ext>
            </a:extLst>
          </p:cNvPr>
          <p:cNvSpPr txBox="1"/>
          <p:nvPr/>
        </p:nvSpPr>
        <p:spPr>
          <a:xfrm>
            <a:off x="9842429" y="5996179"/>
            <a:ext cx="2349571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 dirty="0">
                <a:solidFill>
                  <a:schemeClr val="bg1">
                    <a:lumMod val="50000"/>
                  </a:schemeClr>
                </a:solidFill>
              </a:rPr>
              <a:t>Изображения любезно предоставлены ReMind Groupe</a:t>
            </a:r>
            <a:endParaRPr lang="en-GB" sz="10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5"/>
    </mc:Choice>
    <mc:Fallback xmlns="">
      <p:transition spd="slow" advTm="263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6F53EFD9-E5E0-4FD1-8A8B-C4E8D4713667}"/>
              </a:ext>
            </a:extLst>
          </p:cNvPr>
          <p:cNvSpPr>
            <a:spLocks noEditPoints="1"/>
          </p:cNvSpPr>
          <p:nvPr/>
        </p:nvSpPr>
        <p:spPr bwMode="auto">
          <a:xfrm>
            <a:off x="1000126" y="1481138"/>
            <a:ext cx="917575" cy="360363"/>
          </a:xfrm>
          <a:custGeom>
            <a:avLst/>
            <a:gdLst>
              <a:gd name="T0" fmla="*/ 0 w 1063"/>
              <a:gd name="T1" fmla="*/ 0 h 431"/>
              <a:gd name="T2" fmla="*/ 0 w 1063"/>
              <a:gd name="T3" fmla="*/ 0 h 431"/>
              <a:gd name="T4" fmla="*/ 1063 w 1063"/>
              <a:gd name="T5" fmla="*/ 0 h 431"/>
              <a:gd name="T6" fmla="*/ 1063 w 1063"/>
              <a:gd name="T7" fmla="*/ 431 h 431"/>
              <a:gd name="T8" fmla="*/ 0 w 1063"/>
              <a:gd name="T9" fmla="*/ 431 h 431"/>
              <a:gd name="T10" fmla="*/ 0 w 1063"/>
              <a:gd name="T11" fmla="*/ 0 h 431"/>
              <a:gd name="T12" fmla="*/ 0 w 1063"/>
              <a:gd name="T13" fmla="*/ 0 h 431"/>
              <a:gd name="T14" fmla="*/ 0 w 1063"/>
              <a:gd name="T15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3" h="431">
                <a:moveTo>
                  <a:pt x="0" y="0"/>
                </a:moveTo>
                <a:lnTo>
                  <a:pt x="0" y="0"/>
                </a:lnTo>
                <a:lnTo>
                  <a:pt x="1063" y="0"/>
                </a:lnTo>
                <a:lnTo>
                  <a:pt x="1063" y="431"/>
                </a:lnTo>
                <a:lnTo>
                  <a:pt x="0" y="431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60CB0E4A-8250-4024-A0E5-F60F3A1E5C11}"/>
              </a:ext>
            </a:extLst>
          </p:cNvPr>
          <p:cNvSpPr>
            <a:spLocks noEditPoints="1"/>
          </p:cNvSpPr>
          <p:nvPr/>
        </p:nvSpPr>
        <p:spPr bwMode="auto">
          <a:xfrm>
            <a:off x="2376488" y="1481138"/>
            <a:ext cx="919163" cy="960438"/>
          </a:xfrm>
          <a:custGeom>
            <a:avLst/>
            <a:gdLst>
              <a:gd name="T0" fmla="*/ 0 w 1064"/>
              <a:gd name="T1" fmla="*/ 0 h 1150"/>
              <a:gd name="T2" fmla="*/ 0 w 1064"/>
              <a:gd name="T3" fmla="*/ 0 h 1150"/>
              <a:gd name="T4" fmla="*/ 1064 w 1064"/>
              <a:gd name="T5" fmla="*/ 0 h 1150"/>
              <a:gd name="T6" fmla="*/ 1064 w 1064"/>
              <a:gd name="T7" fmla="*/ 1150 h 1150"/>
              <a:gd name="T8" fmla="*/ 0 w 1064"/>
              <a:gd name="T9" fmla="*/ 1150 h 1150"/>
              <a:gd name="T10" fmla="*/ 0 w 1064"/>
              <a:gd name="T11" fmla="*/ 0 h 1150"/>
              <a:gd name="T12" fmla="*/ 0 w 1064"/>
              <a:gd name="T13" fmla="*/ 0 h 1150"/>
              <a:gd name="T14" fmla="*/ 0 w 1064"/>
              <a:gd name="T15" fmla="*/ 0 h 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150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150"/>
                </a:lnTo>
                <a:lnTo>
                  <a:pt x="0" y="1150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id="{EAA76204-7D0D-4207-BD7C-7D3DB3F62025}"/>
              </a:ext>
            </a:extLst>
          </p:cNvPr>
          <p:cNvSpPr>
            <a:spLocks noEditPoints="1"/>
          </p:cNvSpPr>
          <p:nvPr/>
        </p:nvSpPr>
        <p:spPr bwMode="auto">
          <a:xfrm>
            <a:off x="3754438" y="1481138"/>
            <a:ext cx="919163" cy="1439863"/>
          </a:xfrm>
          <a:custGeom>
            <a:avLst/>
            <a:gdLst>
              <a:gd name="T0" fmla="*/ 0 w 1064"/>
              <a:gd name="T1" fmla="*/ 0 h 1723"/>
              <a:gd name="T2" fmla="*/ 0 w 1064"/>
              <a:gd name="T3" fmla="*/ 0 h 1723"/>
              <a:gd name="T4" fmla="*/ 1064 w 1064"/>
              <a:gd name="T5" fmla="*/ 0 h 1723"/>
              <a:gd name="T6" fmla="*/ 1064 w 1064"/>
              <a:gd name="T7" fmla="*/ 1723 h 1723"/>
              <a:gd name="T8" fmla="*/ 0 w 1064"/>
              <a:gd name="T9" fmla="*/ 1723 h 1723"/>
              <a:gd name="T10" fmla="*/ 0 w 1064"/>
              <a:gd name="T11" fmla="*/ 0 h 1723"/>
              <a:gd name="T12" fmla="*/ 0 w 1064"/>
              <a:gd name="T13" fmla="*/ 0 h 1723"/>
              <a:gd name="T14" fmla="*/ 0 w 1064"/>
              <a:gd name="T15" fmla="*/ 0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723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723"/>
                </a:lnTo>
                <a:lnTo>
                  <a:pt x="0" y="1723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A017A5FB-3DB7-46F5-964D-E252F32C9282}"/>
              </a:ext>
            </a:extLst>
          </p:cNvPr>
          <p:cNvSpPr>
            <a:spLocks noEditPoints="1"/>
          </p:cNvSpPr>
          <p:nvPr/>
        </p:nvSpPr>
        <p:spPr bwMode="auto">
          <a:xfrm>
            <a:off x="1000126" y="1841500"/>
            <a:ext cx="917575" cy="600075"/>
          </a:xfrm>
          <a:custGeom>
            <a:avLst/>
            <a:gdLst>
              <a:gd name="T0" fmla="*/ 0 w 1063"/>
              <a:gd name="T1" fmla="*/ 0 h 719"/>
              <a:gd name="T2" fmla="*/ 0 w 1063"/>
              <a:gd name="T3" fmla="*/ 0 h 719"/>
              <a:gd name="T4" fmla="*/ 1063 w 1063"/>
              <a:gd name="T5" fmla="*/ 0 h 719"/>
              <a:gd name="T6" fmla="*/ 1063 w 1063"/>
              <a:gd name="T7" fmla="*/ 719 h 719"/>
              <a:gd name="T8" fmla="*/ 0 w 1063"/>
              <a:gd name="T9" fmla="*/ 719 h 719"/>
              <a:gd name="T10" fmla="*/ 0 w 1063"/>
              <a:gd name="T11" fmla="*/ 0 h 719"/>
              <a:gd name="T12" fmla="*/ 0 w 1063"/>
              <a:gd name="T13" fmla="*/ 0 h 719"/>
              <a:gd name="T14" fmla="*/ 0 w 1063"/>
              <a:gd name="T15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3" h="719">
                <a:moveTo>
                  <a:pt x="0" y="0"/>
                </a:moveTo>
                <a:lnTo>
                  <a:pt x="0" y="0"/>
                </a:lnTo>
                <a:lnTo>
                  <a:pt x="1063" y="0"/>
                </a:lnTo>
                <a:lnTo>
                  <a:pt x="1063" y="719"/>
                </a:lnTo>
                <a:lnTo>
                  <a:pt x="0" y="719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0" name="Freeform 10">
            <a:extLst>
              <a:ext uri="{FF2B5EF4-FFF2-40B4-BE49-F238E27FC236}">
                <a16:creationId xmlns:a16="http://schemas.microsoft.com/office/drawing/2014/main" id="{B939AFAF-1F5F-4404-A19F-0B8C37B2E80D}"/>
              </a:ext>
            </a:extLst>
          </p:cNvPr>
          <p:cNvSpPr>
            <a:spLocks noEditPoints="1"/>
          </p:cNvSpPr>
          <p:nvPr/>
        </p:nvSpPr>
        <p:spPr bwMode="auto">
          <a:xfrm>
            <a:off x="2376488" y="2441575"/>
            <a:ext cx="919163" cy="560388"/>
          </a:xfrm>
          <a:custGeom>
            <a:avLst/>
            <a:gdLst>
              <a:gd name="T0" fmla="*/ 0 w 1064"/>
              <a:gd name="T1" fmla="*/ 0 h 669"/>
              <a:gd name="T2" fmla="*/ 0 w 1064"/>
              <a:gd name="T3" fmla="*/ 0 h 669"/>
              <a:gd name="T4" fmla="*/ 1064 w 1064"/>
              <a:gd name="T5" fmla="*/ 0 h 669"/>
              <a:gd name="T6" fmla="*/ 1064 w 1064"/>
              <a:gd name="T7" fmla="*/ 669 h 669"/>
              <a:gd name="T8" fmla="*/ 0 w 1064"/>
              <a:gd name="T9" fmla="*/ 669 h 669"/>
              <a:gd name="T10" fmla="*/ 0 w 1064"/>
              <a:gd name="T11" fmla="*/ 0 h 669"/>
              <a:gd name="T12" fmla="*/ 0 w 1064"/>
              <a:gd name="T13" fmla="*/ 0 h 669"/>
              <a:gd name="T14" fmla="*/ 0 w 1064"/>
              <a:gd name="T15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669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669"/>
                </a:lnTo>
                <a:lnTo>
                  <a:pt x="0" y="669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A76161A-685D-4A60-90B9-D49934BD69C1}"/>
              </a:ext>
            </a:extLst>
          </p:cNvPr>
          <p:cNvSpPr>
            <a:spLocks noEditPoints="1"/>
          </p:cNvSpPr>
          <p:nvPr/>
        </p:nvSpPr>
        <p:spPr bwMode="auto">
          <a:xfrm>
            <a:off x="3754438" y="2921000"/>
            <a:ext cx="919163" cy="841375"/>
          </a:xfrm>
          <a:custGeom>
            <a:avLst/>
            <a:gdLst>
              <a:gd name="T0" fmla="*/ 0 w 1064"/>
              <a:gd name="T1" fmla="*/ 0 h 1006"/>
              <a:gd name="T2" fmla="*/ 0 w 1064"/>
              <a:gd name="T3" fmla="*/ 0 h 1006"/>
              <a:gd name="T4" fmla="*/ 1064 w 1064"/>
              <a:gd name="T5" fmla="*/ 0 h 1006"/>
              <a:gd name="T6" fmla="*/ 1064 w 1064"/>
              <a:gd name="T7" fmla="*/ 1006 h 1006"/>
              <a:gd name="T8" fmla="*/ 0 w 1064"/>
              <a:gd name="T9" fmla="*/ 1006 h 1006"/>
              <a:gd name="T10" fmla="*/ 0 w 1064"/>
              <a:gd name="T11" fmla="*/ 0 h 1006"/>
              <a:gd name="T12" fmla="*/ 0 w 1064"/>
              <a:gd name="T13" fmla="*/ 0 h 1006"/>
              <a:gd name="T14" fmla="*/ 0 w 1064"/>
              <a:gd name="T15" fmla="*/ 0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006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006"/>
                </a:lnTo>
                <a:lnTo>
                  <a:pt x="0" y="1006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3E2E8602-DA6F-4415-8073-BC5BF26F1ABF}"/>
              </a:ext>
            </a:extLst>
          </p:cNvPr>
          <p:cNvSpPr>
            <a:spLocks noEditPoints="1"/>
          </p:cNvSpPr>
          <p:nvPr/>
        </p:nvSpPr>
        <p:spPr bwMode="auto">
          <a:xfrm>
            <a:off x="1000126" y="2441575"/>
            <a:ext cx="917575" cy="879475"/>
          </a:xfrm>
          <a:custGeom>
            <a:avLst/>
            <a:gdLst>
              <a:gd name="T0" fmla="*/ 0 w 1063"/>
              <a:gd name="T1" fmla="*/ 0 h 1052"/>
              <a:gd name="T2" fmla="*/ 0 w 1063"/>
              <a:gd name="T3" fmla="*/ 0 h 1052"/>
              <a:gd name="T4" fmla="*/ 1063 w 1063"/>
              <a:gd name="T5" fmla="*/ 0 h 1052"/>
              <a:gd name="T6" fmla="*/ 1063 w 1063"/>
              <a:gd name="T7" fmla="*/ 1052 h 1052"/>
              <a:gd name="T8" fmla="*/ 0 w 1063"/>
              <a:gd name="T9" fmla="*/ 1052 h 1052"/>
              <a:gd name="T10" fmla="*/ 0 w 1063"/>
              <a:gd name="T11" fmla="*/ 0 h 1052"/>
              <a:gd name="T12" fmla="*/ 0 w 1063"/>
              <a:gd name="T13" fmla="*/ 0 h 1052"/>
              <a:gd name="T14" fmla="*/ 0 w 1063"/>
              <a:gd name="T15" fmla="*/ 0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3" h="1052">
                <a:moveTo>
                  <a:pt x="0" y="0"/>
                </a:moveTo>
                <a:lnTo>
                  <a:pt x="0" y="0"/>
                </a:lnTo>
                <a:lnTo>
                  <a:pt x="1063" y="0"/>
                </a:lnTo>
                <a:lnTo>
                  <a:pt x="1063" y="1052"/>
                </a:lnTo>
                <a:lnTo>
                  <a:pt x="0" y="105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C1A28098-CD4C-47CF-920F-171D5AAA9BFD}"/>
              </a:ext>
            </a:extLst>
          </p:cNvPr>
          <p:cNvSpPr>
            <a:spLocks noEditPoints="1"/>
          </p:cNvSpPr>
          <p:nvPr/>
        </p:nvSpPr>
        <p:spPr bwMode="auto">
          <a:xfrm>
            <a:off x="2376488" y="3001963"/>
            <a:ext cx="919163" cy="279400"/>
          </a:xfrm>
          <a:custGeom>
            <a:avLst/>
            <a:gdLst>
              <a:gd name="T0" fmla="*/ 0 w 1064"/>
              <a:gd name="T1" fmla="*/ 0 h 335"/>
              <a:gd name="T2" fmla="*/ 0 w 1064"/>
              <a:gd name="T3" fmla="*/ 0 h 335"/>
              <a:gd name="T4" fmla="*/ 1064 w 1064"/>
              <a:gd name="T5" fmla="*/ 0 h 335"/>
              <a:gd name="T6" fmla="*/ 1064 w 1064"/>
              <a:gd name="T7" fmla="*/ 335 h 335"/>
              <a:gd name="T8" fmla="*/ 0 w 1064"/>
              <a:gd name="T9" fmla="*/ 335 h 335"/>
              <a:gd name="T10" fmla="*/ 0 w 1064"/>
              <a:gd name="T11" fmla="*/ 0 h 335"/>
              <a:gd name="T12" fmla="*/ 0 w 1064"/>
              <a:gd name="T13" fmla="*/ 0 h 335"/>
              <a:gd name="T14" fmla="*/ 0 w 1064"/>
              <a:gd name="T15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335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335"/>
                </a:lnTo>
                <a:lnTo>
                  <a:pt x="0" y="335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52FF5EB8-6E1E-4743-8539-E40BF85C9B44}"/>
              </a:ext>
            </a:extLst>
          </p:cNvPr>
          <p:cNvSpPr>
            <a:spLocks noEditPoints="1"/>
          </p:cNvSpPr>
          <p:nvPr/>
        </p:nvSpPr>
        <p:spPr bwMode="auto">
          <a:xfrm>
            <a:off x="3754438" y="3762375"/>
            <a:ext cx="919163" cy="719138"/>
          </a:xfrm>
          <a:custGeom>
            <a:avLst/>
            <a:gdLst>
              <a:gd name="T0" fmla="*/ 0 w 1064"/>
              <a:gd name="T1" fmla="*/ 0 h 861"/>
              <a:gd name="T2" fmla="*/ 0 w 1064"/>
              <a:gd name="T3" fmla="*/ 0 h 861"/>
              <a:gd name="T4" fmla="*/ 1064 w 1064"/>
              <a:gd name="T5" fmla="*/ 0 h 861"/>
              <a:gd name="T6" fmla="*/ 1064 w 1064"/>
              <a:gd name="T7" fmla="*/ 861 h 861"/>
              <a:gd name="T8" fmla="*/ 0 w 1064"/>
              <a:gd name="T9" fmla="*/ 861 h 861"/>
              <a:gd name="T10" fmla="*/ 0 w 1064"/>
              <a:gd name="T11" fmla="*/ 0 h 861"/>
              <a:gd name="T12" fmla="*/ 0 w 1064"/>
              <a:gd name="T13" fmla="*/ 0 h 861"/>
              <a:gd name="T14" fmla="*/ 0 w 1064"/>
              <a:gd name="T15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861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861"/>
                </a:lnTo>
                <a:lnTo>
                  <a:pt x="0" y="861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474D4852-AE64-44E3-BED4-178EB0E64B1A}"/>
              </a:ext>
            </a:extLst>
          </p:cNvPr>
          <p:cNvSpPr>
            <a:spLocks noEditPoints="1"/>
          </p:cNvSpPr>
          <p:nvPr/>
        </p:nvSpPr>
        <p:spPr bwMode="auto">
          <a:xfrm>
            <a:off x="1000126" y="3321050"/>
            <a:ext cx="917575" cy="1000125"/>
          </a:xfrm>
          <a:custGeom>
            <a:avLst/>
            <a:gdLst>
              <a:gd name="T0" fmla="*/ 0 w 1063"/>
              <a:gd name="T1" fmla="*/ 0 h 1196"/>
              <a:gd name="T2" fmla="*/ 0 w 1063"/>
              <a:gd name="T3" fmla="*/ 0 h 1196"/>
              <a:gd name="T4" fmla="*/ 1063 w 1063"/>
              <a:gd name="T5" fmla="*/ 0 h 1196"/>
              <a:gd name="T6" fmla="*/ 1063 w 1063"/>
              <a:gd name="T7" fmla="*/ 1196 h 1196"/>
              <a:gd name="T8" fmla="*/ 0 w 1063"/>
              <a:gd name="T9" fmla="*/ 1196 h 1196"/>
              <a:gd name="T10" fmla="*/ 0 w 1063"/>
              <a:gd name="T11" fmla="*/ 0 h 1196"/>
              <a:gd name="T12" fmla="*/ 0 w 1063"/>
              <a:gd name="T13" fmla="*/ 0 h 1196"/>
              <a:gd name="T14" fmla="*/ 0 w 1063"/>
              <a:gd name="T15" fmla="*/ 0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3" h="1196">
                <a:moveTo>
                  <a:pt x="0" y="0"/>
                </a:moveTo>
                <a:lnTo>
                  <a:pt x="0" y="0"/>
                </a:lnTo>
                <a:lnTo>
                  <a:pt x="1063" y="0"/>
                </a:lnTo>
                <a:lnTo>
                  <a:pt x="1063" y="1196"/>
                </a:lnTo>
                <a:lnTo>
                  <a:pt x="0" y="1196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9539A5B3-D0C5-4611-B229-C652BC8AE230}"/>
              </a:ext>
            </a:extLst>
          </p:cNvPr>
          <p:cNvSpPr>
            <a:spLocks noEditPoints="1"/>
          </p:cNvSpPr>
          <p:nvPr/>
        </p:nvSpPr>
        <p:spPr bwMode="auto">
          <a:xfrm>
            <a:off x="2376488" y="3281363"/>
            <a:ext cx="919163" cy="762000"/>
          </a:xfrm>
          <a:custGeom>
            <a:avLst/>
            <a:gdLst>
              <a:gd name="T0" fmla="*/ 0 w 1064"/>
              <a:gd name="T1" fmla="*/ 0 h 911"/>
              <a:gd name="T2" fmla="*/ 0 w 1064"/>
              <a:gd name="T3" fmla="*/ 0 h 911"/>
              <a:gd name="T4" fmla="*/ 1064 w 1064"/>
              <a:gd name="T5" fmla="*/ 0 h 911"/>
              <a:gd name="T6" fmla="*/ 1064 w 1064"/>
              <a:gd name="T7" fmla="*/ 911 h 911"/>
              <a:gd name="T8" fmla="*/ 0 w 1064"/>
              <a:gd name="T9" fmla="*/ 911 h 911"/>
              <a:gd name="T10" fmla="*/ 0 w 1064"/>
              <a:gd name="T11" fmla="*/ 0 h 911"/>
              <a:gd name="T12" fmla="*/ 0 w 1064"/>
              <a:gd name="T13" fmla="*/ 0 h 911"/>
              <a:gd name="T14" fmla="*/ 0 w 1064"/>
              <a:gd name="T15" fmla="*/ 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911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911"/>
                </a:lnTo>
                <a:lnTo>
                  <a:pt x="0" y="911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7" name="Freeform 17">
            <a:extLst>
              <a:ext uri="{FF2B5EF4-FFF2-40B4-BE49-F238E27FC236}">
                <a16:creationId xmlns:a16="http://schemas.microsoft.com/office/drawing/2014/main" id="{994D4168-1AD2-465D-92D7-0D47E037CB99}"/>
              </a:ext>
            </a:extLst>
          </p:cNvPr>
          <p:cNvSpPr>
            <a:spLocks noEditPoints="1"/>
          </p:cNvSpPr>
          <p:nvPr/>
        </p:nvSpPr>
        <p:spPr bwMode="auto">
          <a:xfrm>
            <a:off x="3754438" y="4481513"/>
            <a:ext cx="919163" cy="160338"/>
          </a:xfrm>
          <a:custGeom>
            <a:avLst/>
            <a:gdLst>
              <a:gd name="T0" fmla="*/ 0 w 1064"/>
              <a:gd name="T1" fmla="*/ 0 h 192"/>
              <a:gd name="T2" fmla="*/ 0 w 1064"/>
              <a:gd name="T3" fmla="*/ 0 h 192"/>
              <a:gd name="T4" fmla="*/ 1064 w 1064"/>
              <a:gd name="T5" fmla="*/ 0 h 192"/>
              <a:gd name="T6" fmla="*/ 1064 w 1064"/>
              <a:gd name="T7" fmla="*/ 192 h 192"/>
              <a:gd name="T8" fmla="*/ 0 w 1064"/>
              <a:gd name="T9" fmla="*/ 192 h 192"/>
              <a:gd name="T10" fmla="*/ 0 w 1064"/>
              <a:gd name="T11" fmla="*/ 0 h 192"/>
              <a:gd name="T12" fmla="*/ 0 w 1064"/>
              <a:gd name="T13" fmla="*/ 0 h 192"/>
              <a:gd name="T14" fmla="*/ 0 w 1064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92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92"/>
                </a:lnTo>
                <a:lnTo>
                  <a:pt x="0" y="192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8" name="Freeform 18">
            <a:extLst>
              <a:ext uri="{FF2B5EF4-FFF2-40B4-BE49-F238E27FC236}">
                <a16:creationId xmlns:a16="http://schemas.microsoft.com/office/drawing/2014/main" id="{F242D730-44E0-4710-8ACB-A88E008A9BE8}"/>
              </a:ext>
            </a:extLst>
          </p:cNvPr>
          <p:cNvSpPr>
            <a:spLocks noEditPoints="1"/>
          </p:cNvSpPr>
          <p:nvPr/>
        </p:nvSpPr>
        <p:spPr bwMode="auto">
          <a:xfrm>
            <a:off x="1000126" y="4321175"/>
            <a:ext cx="917575" cy="1160463"/>
          </a:xfrm>
          <a:custGeom>
            <a:avLst/>
            <a:gdLst>
              <a:gd name="T0" fmla="*/ 0 w 1063"/>
              <a:gd name="T1" fmla="*/ 0 h 1388"/>
              <a:gd name="T2" fmla="*/ 0 w 1063"/>
              <a:gd name="T3" fmla="*/ 0 h 1388"/>
              <a:gd name="T4" fmla="*/ 1063 w 1063"/>
              <a:gd name="T5" fmla="*/ 0 h 1388"/>
              <a:gd name="T6" fmla="*/ 1063 w 1063"/>
              <a:gd name="T7" fmla="*/ 1388 h 1388"/>
              <a:gd name="T8" fmla="*/ 0 w 1063"/>
              <a:gd name="T9" fmla="*/ 1388 h 1388"/>
              <a:gd name="T10" fmla="*/ 0 w 1063"/>
              <a:gd name="T11" fmla="*/ 0 h 1388"/>
              <a:gd name="T12" fmla="*/ 0 w 1063"/>
              <a:gd name="T13" fmla="*/ 0 h 1388"/>
              <a:gd name="T14" fmla="*/ 0 w 1063"/>
              <a:gd name="T15" fmla="*/ 0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3" h="1388">
                <a:moveTo>
                  <a:pt x="0" y="0"/>
                </a:moveTo>
                <a:lnTo>
                  <a:pt x="0" y="0"/>
                </a:lnTo>
                <a:lnTo>
                  <a:pt x="1063" y="0"/>
                </a:lnTo>
                <a:lnTo>
                  <a:pt x="1063" y="1388"/>
                </a:lnTo>
                <a:lnTo>
                  <a:pt x="0" y="1388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49" name="Freeform 19">
            <a:extLst>
              <a:ext uri="{FF2B5EF4-FFF2-40B4-BE49-F238E27FC236}">
                <a16:creationId xmlns:a16="http://schemas.microsoft.com/office/drawing/2014/main" id="{93A22539-3705-4145-BFD4-5D2DAC72F60E}"/>
              </a:ext>
            </a:extLst>
          </p:cNvPr>
          <p:cNvSpPr>
            <a:spLocks noEditPoints="1"/>
          </p:cNvSpPr>
          <p:nvPr/>
        </p:nvSpPr>
        <p:spPr bwMode="auto">
          <a:xfrm>
            <a:off x="2376488" y="4043363"/>
            <a:ext cx="919163" cy="1438275"/>
          </a:xfrm>
          <a:custGeom>
            <a:avLst/>
            <a:gdLst>
              <a:gd name="T0" fmla="*/ 0 w 1064"/>
              <a:gd name="T1" fmla="*/ 0 h 1721"/>
              <a:gd name="T2" fmla="*/ 0 w 1064"/>
              <a:gd name="T3" fmla="*/ 0 h 1721"/>
              <a:gd name="T4" fmla="*/ 1064 w 1064"/>
              <a:gd name="T5" fmla="*/ 0 h 1721"/>
              <a:gd name="T6" fmla="*/ 1064 w 1064"/>
              <a:gd name="T7" fmla="*/ 1721 h 1721"/>
              <a:gd name="T8" fmla="*/ 0 w 1064"/>
              <a:gd name="T9" fmla="*/ 1721 h 1721"/>
              <a:gd name="T10" fmla="*/ 0 w 1064"/>
              <a:gd name="T11" fmla="*/ 0 h 1721"/>
              <a:gd name="T12" fmla="*/ 0 w 1064"/>
              <a:gd name="T13" fmla="*/ 0 h 1721"/>
              <a:gd name="T14" fmla="*/ 0 w 1064"/>
              <a:gd name="T15" fmla="*/ 0 h 1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721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721"/>
                </a:lnTo>
                <a:lnTo>
                  <a:pt x="0" y="1721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0" name="Freeform 20">
            <a:extLst>
              <a:ext uri="{FF2B5EF4-FFF2-40B4-BE49-F238E27FC236}">
                <a16:creationId xmlns:a16="http://schemas.microsoft.com/office/drawing/2014/main" id="{8ACB76FD-930F-4266-9C42-A9D54C9452A2}"/>
              </a:ext>
            </a:extLst>
          </p:cNvPr>
          <p:cNvSpPr>
            <a:spLocks noEditPoints="1"/>
          </p:cNvSpPr>
          <p:nvPr/>
        </p:nvSpPr>
        <p:spPr bwMode="auto">
          <a:xfrm>
            <a:off x="3754438" y="4641850"/>
            <a:ext cx="919163" cy="839788"/>
          </a:xfrm>
          <a:custGeom>
            <a:avLst/>
            <a:gdLst>
              <a:gd name="T0" fmla="*/ 0 w 1064"/>
              <a:gd name="T1" fmla="*/ 0 h 1004"/>
              <a:gd name="T2" fmla="*/ 0 w 1064"/>
              <a:gd name="T3" fmla="*/ 0 h 1004"/>
              <a:gd name="T4" fmla="*/ 1064 w 1064"/>
              <a:gd name="T5" fmla="*/ 0 h 1004"/>
              <a:gd name="T6" fmla="*/ 1064 w 1064"/>
              <a:gd name="T7" fmla="*/ 1004 h 1004"/>
              <a:gd name="T8" fmla="*/ 0 w 1064"/>
              <a:gd name="T9" fmla="*/ 1004 h 1004"/>
              <a:gd name="T10" fmla="*/ 0 w 1064"/>
              <a:gd name="T11" fmla="*/ 0 h 1004"/>
              <a:gd name="T12" fmla="*/ 0 w 1064"/>
              <a:gd name="T13" fmla="*/ 0 h 1004"/>
              <a:gd name="T14" fmla="*/ 0 w 1064"/>
              <a:gd name="T15" fmla="*/ 0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4" h="1004">
                <a:moveTo>
                  <a:pt x="0" y="0"/>
                </a:moveTo>
                <a:lnTo>
                  <a:pt x="0" y="0"/>
                </a:lnTo>
                <a:lnTo>
                  <a:pt x="1064" y="0"/>
                </a:lnTo>
                <a:lnTo>
                  <a:pt x="1064" y="1004"/>
                </a:lnTo>
                <a:lnTo>
                  <a:pt x="0" y="100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695B12-4018-2340-B5FD-F420DC4BF65E}"/>
              </a:ext>
            </a:extLst>
          </p:cNvPr>
          <p:cNvSpPr txBox="1"/>
          <p:nvPr/>
        </p:nvSpPr>
        <p:spPr>
          <a:xfrm>
            <a:off x="3555315" y="5554751"/>
            <a:ext cx="1424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Трансмуральные поражения при БК (n=28)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2F811A-BD9D-794E-A50A-9A033289D166}"/>
              </a:ext>
            </a:extLst>
          </p:cNvPr>
          <p:cNvSpPr txBox="1"/>
          <p:nvPr/>
        </p:nvSpPr>
        <p:spPr>
          <a:xfrm>
            <a:off x="998203" y="5554750"/>
            <a:ext cx="10268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Отсутствие поражения (n=65)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DE9493-39BA-F240-AAE4-65A57068A476}"/>
              </a:ext>
            </a:extLst>
          </p:cNvPr>
          <p:cNvSpPr txBox="1"/>
          <p:nvPr/>
        </p:nvSpPr>
        <p:spPr>
          <a:xfrm>
            <a:off x="2107279" y="5554749"/>
            <a:ext cx="147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Поражения, но не трансмуральные (n=113)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486395-FD8C-C84B-B93A-98F0E52F4C2D}"/>
              </a:ext>
            </a:extLst>
          </p:cNvPr>
          <p:cNvSpPr txBox="1"/>
          <p:nvPr/>
        </p:nvSpPr>
        <p:spPr>
          <a:xfrm>
            <a:off x="47331" y="1471612"/>
            <a:ext cx="369332" cy="402749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Частота рецидива при эндоскопии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0D7223-F0B9-BD49-BDF4-908C49E69FB9}"/>
              </a:ext>
            </a:extLst>
          </p:cNvPr>
          <p:cNvSpPr txBox="1"/>
          <p:nvPr/>
        </p:nvSpPr>
        <p:spPr>
          <a:xfrm>
            <a:off x="3754434" y="4444502"/>
            <a:ext cx="91916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4%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022DA7-7050-8543-B1DB-60F0AC99D66F}"/>
              </a:ext>
            </a:extLst>
          </p:cNvPr>
          <p:cNvSpPr txBox="1"/>
          <p:nvPr/>
        </p:nvSpPr>
        <p:spPr>
          <a:xfrm>
            <a:off x="3761586" y="2920998"/>
            <a:ext cx="912015" cy="8397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21 %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1F1B53-06CE-A244-9B76-734C49BA65E9}"/>
              </a:ext>
            </a:extLst>
          </p:cNvPr>
          <p:cNvSpPr txBox="1"/>
          <p:nvPr/>
        </p:nvSpPr>
        <p:spPr>
          <a:xfrm>
            <a:off x="3761583" y="4645031"/>
            <a:ext cx="912015" cy="8143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21 %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A87D7B-13BC-3C4C-86D0-4D407DB80ED0}"/>
              </a:ext>
            </a:extLst>
          </p:cNvPr>
          <p:cNvSpPr txBox="1"/>
          <p:nvPr/>
        </p:nvSpPr>
        <p:spPr>
          <a:xfrm>
            <a:off x="3749677" y="1479547"/>
            <a:ext cx="927098" cy="14398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36%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D0A990-CC64-A74E-A6E8-027882EA626D}"/>
              </a:ext>
            </a:extLst>
          </p:cNvPr>
          <p:cNvSpPr txBox="1"/>
          <p:nvPr/>
        </p:nvSpPr>
        <p:spPr>
          <a:xfrm>
            <a:off x="994567" y="3317866"/>
            <a:ext cx="916781" cy="100648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25%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540A87-FABB-C240-8A6E-57B75B27C04D}"/>
              </a:ext>
            </a:extLst>
          </p:cNvPr>
          <p:cNvSpPr txBox="1"/>
          <p:nvPr/>
        </p:nvSpPr>
        <p:spPr>
          <a:xfrm>
            <a:off x="1016001" y="1847870"/>
            <a:ext cx="895347" cy="596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15 %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5F1960-BC51-2C4B-8277-38BEB077A3C7}"/>
              </a:ext>
            </a:extLst>
          </p:cNvPr>
          <p:cNvSpPr txBox="1"/>
          <p:nvPr/>
        </p:nvSpPr>
        <p:spPr>
          <a:xfrm>
            <a:off x="994567" y="4321174"/>
            <a:ext cx="916781" cy="11636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29</a:t>
            </a:r>
            <a:r>
              <a:rPr lang="ru" sz="9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FD60C8-8D2C-724B-8C63-A13A7B312FDF}"/>
              </a:ext>
            </a:extLst>
          </p:cNvPr>
          <p:cNvSpPr txBox="1"/>
          <p:nvPr/>
        </p:nvSpPr>
        <p:spPr>
          <a:xfrm>
            <a:off x="998203" y="1479547"/>
            <a:ext cx="913147" cy="3603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9%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16E4B5-C58B-7D48-AD4B-7585537AEE0E}"/>
              </a:ext>
            </a:extLst>
          </p:cNvPr>
          <p:cNvSpPr txBox="1"/>
          <p:nvPr/>
        </p:nvSpPr>
        <p:spPr>
          <a:xfrm>
            <a:off x="2376487" y="1481138"/>
            <a:ext cx="934767" cy="95567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24%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F0F23F4-2102-694C-B502-0F5B9A4A9520}"/>
              </a:ext>
            </a:extLst>
          </p:cNvPr>
          <p:cNvSpPr txBox="1"/>
          <p:nvPr/>
        </p:nvSpPr>
        <p:spPr>
          <a:xfrm>
            <a:off x="2377080" y="4053703"/>
            <a:ext cx="924129" cy="14311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36%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07290A-A663-5E40-83E5-7F46FB4B1247}"/>
              </a:ext>
            </a:extLst>
          </p:cNvPr>
          <p:cNvSpPr txBox="1"/>
          <p:nvPr/>
        </p:nvSpPr>
        <p:spPr>
          <a:xfrm>
            <a:off x="2386296" y="2436813"/>
            <a:ext cx="915704" cy="5603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14 %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E8E0492-2E03-B849-AF48-CD2C821EC97D}"/>
              </a:ext>
            </a:extLst>
          </p:cNvPr>
          <p:cNvSpPr txBox="1"/>
          <p:nvPr/>
        </p:nvSpPr>
        <p:spPr>
          <a:xfrm>
            <a:off x="2386199" y="3276600"/>
            <a:ext cx="912528" cy="777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19%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16F2CD8-2955-3841-A483-4573C6796710}"/>
              </a:ext>
            </a:extLst>
          </p:cNvPr>
          <p:cNvSpPr txBox="1"/>
          <p:nvPr/>
        </p:nvSpPr>
        <p:spPr>
          <a:xfrm>
            <a:off x="1003204" y="2444758"/>
            <a:ext cx="916781" cy="86992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22%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0401C96-CE74-DC49-83E1-76857971429E}"/>
              </a:ext>
            </a:extLst>
          </p:cNvPr>
          <p:cNvSpPr txBox="1"/>
          <p:nvPr/>
        </p:nvSpPr>
        <p:spPr>
          <a:xfrm>
            <a:off x="2386296" y="2997201"/>
            <a:ext cx="923642" cy="2809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7 %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F487D23-5BCB-B64E-B071-3330593E8B58}"/>
              </a:ext>
            </a:extLst>
          </p:cNvPr>
          <p:cNvSpPr txBox="1"/>
          <p:nvPr/>
        </p:nvSpPr>
        <p:spPr>
          <a:xfrm>
            <a:off x="3761584" y="3759196"/>
            <a:ext cx="912015" cy="7191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18%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02FDAB0-200D-CC40-86AF-552FE7A07198}"/>
              </a:ext>
            </a:extLst>
          </p:cNvPr>
          <p:cNvSpPr txBox="1"/>
          <p:nvPr/>
        </p:nvSpPr>
        <p:spPr>
          <a:xfrm>
            <a:off x="7123429" y="5364078"/>
            <a:ext cx="3919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Время (мес)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7F9D724-F7DD-ED4E-9953-63331BA6B77E}"/>
              </a:ext>
            </a:extLst>
          </p:cNvPr>
          <p:cNvSpPr txBox="1"/>
          <p:nvPr/>
        </p:nvSpPr>
        <p:spPr>
          <a:xfrm>
            <a:off x="6929106" y="5586219"/>
            <a:ext cx="4390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147  143  110   72    39    22    10     5       2                    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1AE6ED-6573-6246-8770-14205C7D3A51}"/>
              </a:ext>
            </a:extLst>
          </p:cNvPr>
          <p:cNvSpPr txBox="1"/>
          <p:nvPr/>
        </p:nvSpPr>
        <p:spPr>
          <a:xfrm>
            <a:off x="6961764" y="5929739"/>
            <a:ext cx="4854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21     21    13     6      3                  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C1020-1F35-45E2-BF8A-7AF8FF6C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/>
              <a:t>Трансмуральные поражения края подвздошной кишки и послеоперационный рецидив</a:t>
            </a:r>
            <a:r>
              <a:rPr lang="ru" baseline="30000"/>
              <a:t>1</a:t>
            </a:r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C82B5B-4701-464A-98E2-7780F048AB98}"/>
              </a:ext>
            </a:extLst>
          </p:cNvPr>
          <p:cNvSpPr txBox="1"/>
          <p:nvPr/>
        </p:nvSpPr>
        <p:spPr>
          <a:xfrm>
            <a:off x="0" y="6410213"/>
            <a:ext cx="5397500" cy="450000"/>
          </a:xfrm>
          <a:prstGeom prst="rect">
            <a:avLst/>
          </a:prstGeom>
          <a:noFill/>
        </p:spPr>
        <p:txBody>
          <a:bodyPr wrap="square" numCol="1" rtlCol="0" anchor="ctr">
            <a:noAutofit/>
          </a:bodyPr>
          <a:lstStyle/>
          <a:p>
            <a:pPr marL="228600" indent="-228600" rtl="0">
              <a:buFont typeface="+mj-lt"/>
              <a:buAutoNum type="arabicPeriod"/>
            </a:pPr>
            <a:r>
              <a:rPr lang="ru" sz="1000">
                <a:solidFill>
                  <a:srgbClr val="34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Hammoudi N et al. Clin Gastro Hepatol 2020;18(1):141–9.e2.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6196552-B0DA-4602-8017-E7734982A4DF}"/>
              </a:ext>
            </a:extLst>
          </p:cNvPr>
          <p:cNvSpPr txBox="1">
            <a:spLocks/>
          </p:cNvSpPr>
          <p:nvPr/>
        </p:nvSpPr>
        <p:spPr>
          <a:xfrm>
            <a:off x="5397500" y="6405544"/>
            <a:ext cx="6794500" cy="450000"/>
          </a:xfrm>
          <a:prstGeom prst="rect">
            <a:avLst/>
          </a:prstGeom>
        </p:spPr>
        <p:txBody>
          <a:bodyPr rtlCol="0" anchor="ctr"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" sz="1000">
                <a:solidFill>
                  <a:srgbClr val="3486C5"/>
                </a:solidFill>
              </a:rPr>
              <a:t>БК -  Болезнь Крона; OR: отношение шансов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0A71834D-0138-4C12-B386-521CAE2D9DEA}"/>
              </a:ext>
            </a:extLst>
          </p:cNvPr>
          <p:cNvSpPr txBox="1"/>
          <p:nvPr/>
        </p:nvSpPr>
        <p:spPr>
          <a:xfrm>
            <a:off x="9313828" y="6121091"/>
            <a:ext cx="282834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r" rtl="0"/>
            <a:r>
              <a:rPr lang="ru" sz="1000">
                <a:solidFill>
                  <a:schemeClr val="bg1">
                    <a:lumMod val="50000"/>
                  </a:schemeClr>
                </a:solidFill>
              </a:rPr>
              <a:t>Рисунки взяты из работы Hammoudi N et al.</a:t>
            </a:r>
            <a:r>
              <a:rPr lang="ru" sz="1000" baseline="3000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1" name="Freeform 21">
            <a:extLst>
              <a:ext uri="{FF2B5EF4-FFF2-40B4-BE49-F238E27FC236}">
                <a16:creationId xmlns:a16="http://schemas.microsoft.com/office/drawing/2014/main" id="{8F322E5C-59AF-4C78-88A9-2C54BD3A3CFE}"/>
              </a:ext>
            </a:extLst>
          </p:cNvPr>
          <p:cNvSpPr>
            <a:spLocks/>
          </p:cNvSpPr>
          <p:nvPr/>
        </p:nvSpPr>
        <p:spPr bwMode="auto">
          <a:xfrm>
            <a:off x="769938" y="5481638"/>
            <a:ext cx="4133850" cy="0"/>
          </a:xfrm>
          <a:custGeom>
            <a:avLst/>
            <a:gdLst>
              <a:gd name="T0" fmla="*/ 0 w 4786"/>
              <a:gd name="T1" fmla="*/ 0 w 4786"/>
              <a:gd name="T2" fmla="*/ 4786 w 478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786">
                <a:moveTo>
                  <a:pt x="0" y="0"/>
                </a:moveTo>
                <a:lnTo>
                  <a:pt x="0" y="0"/>
                </a:lnTo>
                <a:lnTo>
                  <a:pt x="4786" y="0"/>
                </a:lnTo>
              </a:path>
            </a:pathLst>
          </a:custGeom>
          <a:noFill/>
          <a:ln w="23813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2" name="Freeform 22">
            <a:extLst>
              <a:ext uri="{FF2B5EF4-FFF2-40B4-BE49-F238E27FC236}">
                <a16:creationId xmlns:a16="http://schemas.microsoft.com/office/drawing/2014/main" id="{C8574F90-EB8C-414B-9D5E-39B2D838E223}"/>
              </a:ext>
            </a:extLst>
          </p:cNvPr>
          <p:cNvSpPr>
            <a:spLocks/>
          </p:cNvSpPr>
          <p:nvPr/>
        </p:nvSpPr>
        <p:spPr bwMode="auto">
          <a:xfrm>
            <a:off x="1457326" y="5481638"/>
            <a:ext cx="0" cy="50800"/>
          </a:xfrm>
          <a:custGeom>
            <a:avLst/>
            <a:gdLst>
              <a:gd name="T0" fmla="*/ 0 h 61"/>
              <a:gd name="T1" fmla="*/ 0 h 61"/>
              <a:gd name="T2" fmla="*/ 61 h 6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1">
                <a:moveTo>
                  <a:pt x="0" y="0"/>
                </a:moveTo>
                <a:lnTo>
                  <a:pt x="0" y="0"/>
                </a:lnTo>
                <a:lnTo>
                  <a:pt x="0" y="61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19EBC237-5EB5-48E0-8C48-DE7F6273A8FC}"/>
              </a:ext>
            </a:extLst>
          </p:cNvPr>
          <p:cNvSpPr>
            <a:spLocks/>
          </p:cNvSpPr>
          <p:nvPr/>
        </p:nvSpPr>
        <p:spPr bwMode="auto">
          <a:xfrm>
            <a:off x="2836863" y="5481638"/>
            <a:ext cx="0" cy="50800"/>
          </a:xfrm>
          <a:custGeom>
            <a:avLst/>
            <a:gdLst>
              <a:gd name="T0" fmla="*/ 0 h 61"/>
              <a:gd name="T1" fmla="*/ 0 h 61"/>
              <a:gd name="T2" fmla="*/ 61 h 6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1">
                <a:moveTo>
                  <a:pt x="0" y="0"/>
                </a:moveTo>
                <a:lnTo>
                  <a:pt x="0" y="0"/>
                </a:lnTo>
                <a:lnTo>
                  <a:pt x="0" y="61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4" name="Freeform 24">
            <a:extLst>
              <a:ext uri="{FF2B5EF4-FFF2-40B4-BE49-F238E27FC236}">
                <a16:creationId xmlns:a16="http://schemas.microsoft.com/office/drawing/2014/main" id="{2E29F5F8-6451-4217-B500-44507AEB2BB9}"/>
              </a:ext>
            </a:extLst>
          </p:cNvPr>
          <p:cNvSpPr>
            <a:spLocks/>
          </p:cNvSpPr>
          <p:nvPr/>
        </p:nvSpPr>
        <p:spPr bwMode="auto">
          <a:xfrm>
            <a:off x="4213226" y="5481638"/>
            <a:ext cx="0" cy="50800"/>
          </a:xfrm>
          <a:custGeom>
            <a:avLst/>
            <a:gdLst>
              <a:gd name="T0" fmla="*/ 0 h 61"/>
              <a:gd name="T1" fmla="*/ 0 h 61"/>
              <a:gd name="T2" fmla="*/ 61 h 6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1">
                <a:moveTo>
                  <a:pt x="0" y="0"/>
                </a:moveTo>
                <a:lnTo>
                  <a:pt x="0" y="0"/>
                </a:lnTo>
                <a:lnTo>
                  <a:pt x="0" y="61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5B44C0D4-6153-45CD-BE1D-7E8FB5E6B9A9}"/>
              </a:ext>
            </a:extLst>
          </p:cNvPr>
          <p:cNvSpPr>
            <a:spLocks/>
          </p:cNvSpPr>
          <p:nvPr/>
        </p:nvSpPr>
        <p:spPr bwMode="auto">
          <a:xfrm>
            <a:off x="769938" y="1481138"/>
            <a:ext cx="0" cy="4000500"/>
          </a:xfrm>
          <a:custGeom>
            <a:avLst/>
            <a:gdLst>
              <a:gd name="T0" fmla="*/ 4786 h 4786"/>
              <a:gd name="T1" fmla="*/ 4786 h 4786"/>
              <a:gd name="T2" fmla="*/ 0 h 478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786">
                <a:moveTo>
                  <a:pt x="0" y="4786"/>
                </a:moveTo>
                <a:lnTo>
                  <a:pt x="0" y="4786"/>
                </a:lnTo>
                <a:lnTo>
                  <a:pt x="0" y="0"/>
                </a:lnTo>
              </a:path>
            </a:pathLst>
          </a:custGeom>
          <a:noFill/>
          <a:ln w="23813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Freeform 26">
            <a:extLst>
              <a:ext uri="{FF2B5EF4-FFF2-40B4-BE49-F238E27FC236}">
                <a16:creationId xmlns:a16="http://schemas.microsoft.com/office/drawing/2014/main" id="{D16FC724-BFB1-4FF2-A7B5-B2EDEA2D4F0B}"/>
              </a:ext>
            </a:extLst>
          </p:cNvPr>
          <p:cNvSpPr>
            <a:spLocks/>
          </p:cNvSpPr>
          <p:nvPr/>
        </p:nvSpPr>
        <p:spPr bwMode="auto">
          <a:xfrm>
            <a:off x="717551" y="5481638"/>
            <a:ext cx="52388" cy="0"/>
          </a:xfrm>
          <a:custGeom>
            <a:avLst/>
            <a:gdLst>
              <a:gd name="T0" fmla="*/ 0 w 62"/>
              <a:gd name="T1" fmla="*/ 0 w 62"/>
              <a:gd name="T2" fmla="*/ 62 w 6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2">
                <a:moveTo>
                  <a:pt x="0" y="0"/>
                </a:moveTo>
                <a:lnTo>
                  <a:pt x="0" y="0"/>
                </a:lnTo>
                <a:lnTo>
                  <a:pt x="62" y="0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Freeform 27">
            <a:extLst>
              <a:ext uri="{FF2B5EF4-FFF2-40B4-BE49-F238E27FC236}">
                <a16:creationId xmlns:a16="http://schemas.microsoft.com/office/drawing/2014/main" id="{DB96D801-856C-4898-BE1D-265A59FB16D7}"/>
              </a:ext>
            </a:extLst>
          </p:cNvPr>
          <p:cNvSpPr>
            <a:spLocks/>
          </p:cNvSpPr>
          <p:nvPr/>
        </p:nvSpPr>
        <p:spPr bwMode="auto">
          <a:xfrm>
            <a:off x="717551" y="3481388"/>
            <a:ext cx="52388" cy="0"/>
          </a:xfrm>
          <a:custGeom>
            <a:avLst/>
            <a:gdLst>
              <a:gd name="T0" fmla="*/ 0 w 62"/>
              <a:gd name="T1" fmla="*/ 0 w 62"/>
              <a:gd name="T2" fmla="*/ 62 w 6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2">
                <a:moveTo>
                  <a:pt x="0" y="0"/>
                </a:moveTo>
                <a:lnTo>
                  <a:pt x="0" y="0"/>
                </a:lnTo>
                <a:lnTo>
                  <a:pt x="62" y="0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Freeform 28">
            <a:extLst>
              <a:ext uri="{FF2B5EF4-FFF2-40B4-BE49-F238E27FC236}">
                <a16:creationId xmlns:a16="http://schemas.microsoft.com/office/drawing/2014/main" id="{468015AD-4FD6-416B-8854-2872FADA1202}"/>
              </a:ext>
            </a:extLst>
          </p:cNvPr>
          <p:cNvSpPr>
            <a:spLocks/>
          </p:cNvSpPr>
          <p:nvPr/>
        </p:nvSpPr>
        <p:spPr bwMode="auto">
          <a:xfrm>
            <a:off x="717551" y="1481138"/>
            <a:ext cx="52388" cy="0"/>
          </a:xfrm>
          <a:custGeom>
            <a:avLst/>
            <a:gdLst>
              <a:gd name="T0" fmla="*/ 0 w 62"/>
              <a:gd name="T1" fmla="*/ 0 w 62"/>
              <a:gd name="T2" fmla="*/ 62 w 6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2">
                <a:moveTo>
                  <a:pt x="0" y="0"/>
                </a:moveTo>
                <a:lnTo>
                  <a:pt x="0" y="0"/>
                </a:lnTo>
                <a:lnTo>
                  <a:pt x="62" y="0"/>
                </a:lnTo>
              </a:path>
            </a:pathLst>
          </a:custGeom>
          <a:noFill/>
          <a:ln w="23813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EFB8DA6D-5AA7-4FD6-8823-7B81B3871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91" y="5383507"/>
            <a:ext cx="849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0</a:t>
            </a:r>
            <a:endParaRPr kumimoji="0" lang="en-GB" altLang="en-US" sz="28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8C7E1D19-86B5-433F-B2C6-DB1A3EB5C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41" y="3383257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50</a:t>
            </a:r>
            <a:endParaRPr kumimoji="0" lang="en-GB" altLang="en-US" sz="28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1" name="Rectangle 31">
            <a:extLst>
              <a:ext uri="{FF2B5EF4-FFF2-40B4-BE49-F238E27FC236}">
                <a16:creationId xmlns:a16="http://schemas.microsoft.com/office/drawing/2014/main" id="{E5468B1A-5499-4DCF-A5D1-D9EE8F70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9" y="1383007"/>
            <a:ext cx="25487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100</a:t>
            </a:r>
            <a:endParaRPr kumimoji="0" lang="en-GB" altLang="en-US" sz="28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49839F66-F27D-4B35-82D4-ACE771C9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2227263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i0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Freeform 33">
            <a:extLst>
              <a:ext uri="{FF2B5EF4-FFF2-40B4-BE49-F238E27FC236}">
                <a16:creationId xmlns:a16="http://schemas.microsoft.com/office/drawing/2014/main" id="{C20904A1-88C6-411F-AA61-4217B856CEF0}"/>
              </a:ext>
            </a:extLst>
          </p:cNvPr>
          <p:cNvSpPr>
            <a:spLocks noEditPoints="1"/>
          </p:cNvSpPr>
          <p:nvPr/>
        </p:nvSpPr>
        <p:spPr bwMode="auto">
          <a:xfrm>
            <a:off x="4935538" y="2254250"/>
            <a:ext cx="176213" cy="96838"/>
          </a:xfrm>
          <a:custGeom>
            <a:avLst/>
            <a:gdLst>
              <a:gd name="T0" fmla="*/ 0 w 205"/>
              <a:gd name="T1" fmla="*/ 0 h 115"/>
              <a:gd name="T2" fmla="*/ 0 w 205"/>
              <a:gd name="T3" fmla="*/ 0 h 115"/>
              <a:gd name="T4" fmla="*/ 205 w 205"/>
              <a:gd name="T5" fmla="*/ 0 h 115"/>
              <a:gd name="T6" fmla="*/ 205 w 205"/>
              <a:gd name="T7" fmla="*/ 115 h 115"/>
              <a:gd name="T8" fmla="*/ 0 w 205"/>
              <a:gd name="T9" fmla="*/ 115 h 115"/>
              <a:gd name="T10" fmla="*/ 0 w 205"/>
              <a:gd name="T11" fmla="*/ 0 h 115"/>
              <a:gd name="T12" fmla="*/ 0 w 205"/>
              <a:gd name="T13" fmla="*/ 0 h 115"/>
              <a:gd name="T14" fmla="*/ 0 w 205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115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  <a:lnTo>
                  <a:pt x="205" y="115"/>
                </a:lnTo>
                <a:lnTo>
                  <a:pt x="0" y="115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67EAA71-666E-41ED-9673-349B4C7A7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2041525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i1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Freeform 35">
            <a:extLst>
              <a:ext uri="{FF2B5EF4-FFF2-40B4-BE49-F238E27FC236}">
                <a16:creationId xmlns:a16="http://schemas.microsoft.com/office/drawing/2014/main" id="{E0537392-74C0-4744-B38F-5C556D1AEA98}"/>
              </a:ext>
            </a:extLst>
          </p:cNvPr>
          <p:cNvSpPr>
            <a:spLocks noEditPoints="1"/>
          </p:cNvSpPr>
          <p:nvPr/>
        </p:nvSpPr>
        <p:spPr bwMode="auto">
          <a:xfrm>
            <a:off x="4935538" y="2068513"/>
            <a:ext cx="176213" cy="96838"/>
          </a:xfrm>
          <a:custGeom>
            <a:avLst/>
            <a:gdLst>
              <a:gd name="T0" fmla="*/ 0 w 205"/>
              <a:gd name="T1" fmla="*/ 0 h 115"/>
              <a:gd name="T2" fmla="*/ 0 w 205"/>
              <a:gd name="T3" fmla="*/ 0 h 115"/>
              <a:gd name="T4" fmla="*/ 205 w 205"/>
              <a:gd name="T5" fmla="*/ 0 h 115"/>
              <a:gd name="T6" fmla="*/ 205 w 205"/>
              <a:gd name="T7" fmla="*/ 115 h 115"/>
              <a:gd name="T8" fmla="*/ 0 w 205"/>
              <a:gd name="T9" fmla="*/ 115 h 115"/>
              <a:gd name="T10" fmla="*/ 0 w 205"/>
              <a:gd name="T11" fmla="*/ 0 h 115"/>
              <a:gd name="T12" fmla="*/ 0 w 205"/>
              <a:gd name="T13" fmla="*/ 0 h 115"/>
              <a:gd name="T14" fmla="*/ 0 w 205"/>
              <a:gd name="T15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115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  <a:lnTo>
                  <a:pt x="205" y="115"/>
                </a:lnTo>
                <a:lnTo>
                  <a:pt x="0" y="115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738492A8-516D-4898-B168-1723ED04C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1857375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i2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D6FF606B-25C8-4E40-B378-403B148A5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1" y="1857375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а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Freeform 38">
            <a:extLst>
              <a:ext uri="{FF2B5EF4-FFF2-40B4-BE49-F238E27FC236}">
                <a16:creationId xmlns:a16="http://schemas.microsoft.com/office/drawing/2014/main" id="{26F7FD48-288F-4AB6-8087-6D6D3EE77D4D}"/>
              </a:ext>
            </a:extLst>
          </p:cNvPr>
          <p:cNvSpPr>
            <a:spLocks noEditPoints="1"/>
          </p:cNvSpPr>
          <p:nvPr/>
        </p:nvSpPr>
        <p:spPr bwMode="auto">
          <a:xfrm>
            <a:off x="4935538" y="1887538"/>
            <a:ext cx="176213" cy="95250"/>
          </a:xfrm>
          <a:custGeom>
            <a:avLst/>
            <a:gdLst>
              <a:gd name="T0" fmla="*/ 0 w 205"/>
              <a:gd name="T1" fmla="*/ 0 h 114"/>
              <a:gd name="T2" fmla="*/ 0 w 205"/>
              <a:gd name="T3" fmla="*/ 0 h 114"/>
              <a:gd name="T4" fmla="*/ 205 w 205"/>
              <a:gd name="T5" fmla="*/ 0 h 114"/>
              <a:gd name="T6" fmla="*/ 205 w 205"/>
              <a:gd name="T7" fmla="*/ 114 h 114"/>
              <a:gd name="T8" fmla="*/ 0 w 205"/>
              <a:gd name="T9" fmla="*/ 114 h 114"/>
              <a:gd name="T10" fmla="*/ 0 w 205"/>
              <a:gd name="T11" fmla="*/ 0 h 114"/>
              <a:gd name="T12" fmla="*/ 0 w 205"/>
              <a:gd name="T13" fmla="*/ 0 h 114"/>
              <a:gd name="T14" fmla="*/ 0 w 205"/>
              <a:gd name="T1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114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  <a:lnTo>
                  <a:pt x="205" y="114"/>
                </a:lnTo>
                <a:lnTo>
                  <a:pt x="0" y="11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69" name="Rectangle 39">
            <a:extLst>
              <a:ext uri="{FF2B5EF4-FFF2-40B4-BE49-F238E27FC236}">
                <a16:creationId xmlns:a16="http://schemas.microsoft.com/office/drawing/2014/main" id="{41D469D1-C779-45F9-B3D0-24D0C28BE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1665288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i2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0">
            <a:extLst>
              <a:ext uri="{FF2B5EF4-FFF2-40B4-BE49-F238E27FC236}">
                <a16:creationId xmlns:a16="http://schemas.microsoft.com/office/drawing/2014/main" id="{7902F305-9D0F-4791-AB1E-8FFDA0D1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1" y="1665288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Freeform 41">
            <a:extLst>
              <a:ext uri="{FF2B5EF4-FFF2-40B4-BE49-F238E27FC236}">
                <a16:creationId xmlns:a16="http://schemas.microsoft.com/office/drawing/2014/main" id="{9B6F46C9-9445-4D77-BDA4-B2BCD602F4D5}"/>
              </a:ext>
            </a:extLst>
          </p:cNvPr>
          <p:cNvSpPr>
            <a:spLocks noEditPoints="1"/>
          </p:cNvSpPr>
          <p:nvPr/>
        </p:nvSpPr>
        <p:spPr bwMode="auto">
          <a:xfrm>
            <a:off x="4935538" y="1695450"/>
            <a:ext cx="176213" cy="95250"/>
          </a:xfrm>
          <a:custGeom>
            <a:avLst/>
            <a:gdLst>
              <a:gd name="T0" fmla="*/ 0 w 205"/>
              <a:gd name="T1" fmla="*/ 0 h 114"/>
              <a:gd name="T2" fmla="*/ 0 w 205"/>
              <a:gd name="T3" fmla="*/ 0 h 114"/>
              <a:gd name="T4" fmla="*/ 205 w 205"/>
              <a:gd name="T5" fmla="*/ 0 h 114"/>
              <a:gd name="T6" fmla="*/ 205 w 205"/>
              <a:gd name="T7" fmla="*/ 114 h 114"/>
              <a:gd name="T8" fmla="*/ 0 w 205"/>
              <a:gd name="T9" fmla="*/ 114 h 114"/>
              <a:gd name="T10" fmla="*/ 0 w 205"/>
              <a:gd name="T11" fmla="*/ 0 h 114"/>
              <a:gd name="T12" fmla="*/ 0 w 205"/>
              <a:gd name="T13" fmla="*/ 0 h 114"/>
              <a:gd name="T14" fmla="*/ 0 w 205"/>
              <a:gd name="T1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114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  <a:lnTo>
                  <a:pt x="205" y="114"/>
                </a:lnTo>
                <a:lnTo>
                  <a:pt x="0" y="11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72" name="Rectangle 42">
            <a:extLst>
              <a:ext uri="{FF2B5EF4-FFF2-40B4-BE49-F238E27FC236}">
                <a16:creationId xmlns:a16="http://schemas.microsoft.com/office/drawing/2014/main" id="{BF345488-670B-49DF-8DD1-2962C0FD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1473200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i3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43">
            <a:extLst>
              <a:ext uri="{FF2B5EF4-FFF2-40B4-BE49-F238E27FC236}">
                <a16:creationId xmlns:a16="http://schemas.microsoft.com/office/drawing/2014/main" id="{DC5BB582-6D65-41C9-B842-5012A9ACF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1" y="1473200"/>
            <a:ext cx="384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/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44">
            <a:extLst>
              <a:ext uri="{FF2B5EF4-FFF2-40B4-BE49-F238E27FC236}">
                <a16:creationId xmlns:a16="http://schemas.microsoft.com/office/drawing/2014/main" id="{3933864D-C923-4C8C-8544-2BD670226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1473200"/>
            <a:ext cx="1106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100" b="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i4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EF78C1C6-2C4A-41FE-A655-CC82BC79C63B}"/>
              </a:ext>
            </a:extLst>
          </p:cNvPr>
          <p:cNvSpPr>
            <a:spLocks noEditPoints="1"/>
          </p:cNvSpPr>
          <p:nvPr/>
        </p:nvSpPr>
        <p:spPr bwMode="auto">
          <a:xfrm>
            <a:off x="4935538" y="1501775"/>
            <a:ext cx="176213" cy="95250"/>
          </a:xfrm>
          <a:custGeom>
            <a:avLst/>
            <a:gdLst>
              <a:gd name="T0" fmla="*/ 0 w 205"/>
              <a:gd name="T1" fmla="*/ 0 h 114"/>
              <a:gd name="T2" fmla="*/ 0 w 205"/>
              <a:gd name="T3" fmla="*/ 0 h 114"/>
              <a:gd name="T4" fmla="*/ 205 w 205"/>
              <a:gd name="T5" fmla="*/ 0 h 114"/>
              <a:gd name="T6" fmla="*/ 205 w 205"/>
              <a:gd name="T7" fmla="*/ 114 h 114"/>
              <a:gd name="T8" fmla="*/ 0 w 205"/>
              <a:gd name="T9" fmla="*/ 114 h 114"/>
              <a:gd name="T10" fmla="*/ 0 w 205"/>
              <a:gd name="T11" fmla="*/ 0 h 114"/>
              <a:gd name="T12" fmla="*/ 0 w 205"/>
              <a:gd name="T13" fmla="*/ 0 h 114"/>
              <a:gd name="T14" fmla="*/ 0 w 205"/>
              <a:gd name="T1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114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  <a:lnTo>
                  <a:pt x="205" y="114"/>
                </a:lnTo>
                <a:lnTo>
                  <a:pt x="0" y="114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40876DE-84FF-8043-A7B6-470D50D82041}"/>
              </a:ext>
            </a:extLst>
          </p:cNvPr>
          <p:cNvSpPr txBox="1"/>
          <p:nvPr/>
        </p:nvSpPr>
        <p:spPr>
          <a:xfrm>
            <a:off x="8983361" y="3849497"/>
            <a:ext cx="26738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Медианы выживаемости: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Отсутствие трансмуральных поражений при БК: 53,4 месяцев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Трансмуральные поражения при БК 28 месяцев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OR: 2,01 (1,15 – 5,76)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05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 = 0,022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5D074A4-1915-E941-BAEB-75B9819ECA96}"/>
              </a:ext>
            </a:extLst>
          </p:cNvPr>
          <p:cNvSpPr txBox="1"/>
          <p:nvPr/>
        </p:nvSpPr>
        <p:spPr>
          <a:xfrm>
            <a:off x="9838407" y="2128751"/>
            <a:ext cx="205386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Отсутствие трансмуральных поражений при БК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Трансмуральные поражения при БК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BFB81D5-8ED2-2049-B58E-7FD0E8B74C82}"/>
              </a:ext>
            </a:extLst>
          </p:cNvPr>
          <p:cNvSpPr txBox="1"/>
          <p:nvPr/>
        </p:nvSpPr>
        <p:spPr>
          <a:xfrm rot="16200000">
            <a:off x="4802155" y="3171638"/>
            <a:ext cx="3748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0" i="0" u="none" strike="noStrike" kern="1200" cap="none" spc="0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Клиническая выживаемость без рецидива</a:t>
            </a:r>
          </a:p>
        </p:txBody>
      </p:sp>
      <p:sp>
        <p:nvSpPr>
          <p:cNvPr id="83" name="Freeform 50">
            <a:extLst>
              <a:ext uri="{FF2B5EF4-FFF2-40B4-BE49-F238E27FC236}">
                <a16:creationId xmlns:a16="http://schemas.microsoft.com/office/drawing/2014/main" id="{4229A011-A3B4-4934-B391-A9EA14E2D1AD}"/>
              </a:ext>
            </a:extLst>
          </p:cNvPr>
          <p:cNvSpPr>
            <a:spLocks/>
          </p:cNvSpPr>
          <p:nvPr/>
        </p:nvSpPr>
        <p:spPr bwMode="auto">
          <a:xfrm>
            <a:off x="7131523" y="5184275"/>
            <a:ext cx="3919538" cy="0"/>
          </a:xfrm>
          <a:custGeom>
            <a:avLst/>
            <a:gdLst>
              <a:gd name="T0" fmla="*/ 0 w 4799"/>
              <a:gd name="T1" fmla="*/ 0 w 4799"/>
              <a:gd name="T2" fmla="*/ 4799 w 479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799">
                <a:moveTo>
                  <a:pt x="0" y="0"/>
                </a:moveTo>
                <a:lnTo>
                  <a:pt x="0" y="0"/>
                </a:lnTo>
                <a:lnTo>
                  <a:pt x="4799" y="0"/>
                </a:lnTo>
              </a:path>
            </a:pathLst>
          </a:custGeom>
          <a:noFill/>
          <a:ln w="2222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51">
            <a:extLst>
              <a:ext uri="{FF2B5EF4-FFF2-40B4-BE49-F238E27FC236}">
                <a16:creationId xmlns:a16="http://schemas.microsoft.com/office/drawing/2014/main" id="{27E6F97D-4C35-4241-AF39-025ECC1883D5}"/>
              </a:ext>
            </a:extLst>
          </p:cNvPr>
          <p:cNvSpPr>
            <a:spLocks/>
          </p:cNvSpPr>
          <p:nvPr/>
        </p:nvSpPr>
        <p:spPr bwMode="auto">
          <a:xfrm>
            <a:off x="7131523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52">
            <a:extLst>
              <a:ext uri="{FF2B5EF4-FFF2-40B4-BE49-F238E27FC236}">
                <a16:creationId xmlns:a16="http://schemas.microsoft.com/office/drawing/2014/main" id="{6B763919-BAA7-4543-99E9-455DE34186D8}"/>
              </a:ext>
            </a:extLst>
          </p:cNvPr>
          <p:cNvSpPr>
            <a:spLocks/>
          </p:cNvSpPr>
          <p:nvPr/>
        </p:nvSpPr>
        <p:spPr bwMode="auto">
          <a:xfrm>
            <a:off x="7445848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 53">
            <a:extLst>
              <a:ext uri="{FF2B5EF4-FFF2-40B4-BE49-F238E27FC236}">
                <a16:creationId xmlns:a16="http://schemas.microsoft.com/office/drawing/2014/main" id="{0CE36F84-F838-4187-AFB9-211EA8C4EBA6}"/>
              </a:ext>
            </a:extLst>
          </p:cNvPr>
          <p:cNvSpPr>
            <a:spLocks/>
          </p:cNvSpPr>
          <p:nvPr/>
        </p:nvSpPr>
        <p:spPr bwMode="auto">
          <a:xfrm>
            <a:off x="7760173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 54">
            <a:extLst>
              <a:ext uri="{FF2B5EF4-FFF2-40B4-BE49-F238E27FC236}">
                <a16:creationId xmlns:a16="http://schemas.microsoft.com/office/drawing/2014/main" id="{D48E92AF-6C26-480B-B1FA-8269E0637F45}"/>
              </a:ext>
            </a:extLst>
          </p:cNvPr>
          <p:cNvSpPr>
            <a:spLocks/>
          </p:cNvSpPr>
          <p:nvPr/>
        </p:nvSpPr>
        <p:spPr bwMode="auto">
          <a:xfrm>
            <a:off x="8072911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 55">
            <a:extLst>
              <a:ext uri="{FF2B5EF4-FFF2-40B4-BE49-F238E27FC236}">
                <a16:creationId xmlns:a16="http://schemas.microsoft.com/office/drawing/2014/main" id="{37D9E0C2-2D09-4BC8-957E-1699DE554EE6}"/>
              </a:ext>
            </a:extLst>
          </p:cNvPr>
          <p:cNvSpPr>
            <a:spLocks/>
          </p:cNvSpPr>
          <p:nvPr/>
        </p:nvSpPr>
        <p:spPr bwMode="auto">
          <a:xfrm>
            <a:off x="8387236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 56">
            <a:extLst>
              <a:ext uri="{FF2B5EF4-FFF2-40B4-BE49-F238E27FC236}">
                <a16:creationId xmlns:a16="http://schemas.microsoft.com/office/drawing/2014/main" id="{9D0690A3-DD12-4664-8FFC-C6F3E3CE5EB5}"/>
              </a:ext>
            </a:extLst>
          </p:cNvPr>
          <p:cNvSpPr>
            <a:spLocks/>
          </p:cNvSpPr>
          <p:nvPr/>
        </p:nvSpPr>
        <p:spPr bwMode="auto">
          <a:xfrm>
            <a:off x="8699973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57">
            <a:extLst>
              <a:ext uri="{FF2B5EF4-FFF2-40B4-BE49-F238E27FC236}">
                <a16:creationId xmlns:a16="http://schemas.microsoft.com/office/drawing/2014/main" id="{DBB85E32-8A7C-405D-92D9-E2511207EE80}"/>
              </a:ext>
            </a:extLst>
          </p:cNvPr>
          <p:cNvSpPr>
            <a:spLocks/>
          </p:cNvSpPr>
          <p:nvPr/>
        </p:nvSpPr>
        <p:spPr bwMode="auto">
          <a:xfrm>
            <a:off x="9012711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Freeform 58">
            <a:extLst>
              <a:ext uri="{FF2B5EF4-FFF2-40B4-BE49-F238E27FC236}">
                <a16:creationId xmlns:a16="http://schemas.microsoft.com/office/drawing/2014/main" id="{84C3F38E-364C-4EDC-9E6E-9E6FFFEEC4D3}"/>
              </a:ext>
            </a:extLst>
          </p:cNvPr>
          <p:cNvSpPr>
            <a:spLocks/>
          </p:cNvSpPr>
          <p:nvPr/>
        </p:nvSpPr>
        <p:spPr bwMode="auto">
          <a:xfrm>
            <a:off x="9327036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reeform 59">
            <a:extLst>
              <a:ext uri="{FF2B5EF4-FFF2-40B4-BE49-F238E27FC236}">
                <a16:creationId xmlns:a16="http://schemas.microsoft.com/office/drawing/2014/main" id="{EC21D945-51E8-4E90-A08E-4305EDA76BCC}"/>
              </a:ext>
            </a:extLst>
          </p:cNvPr>
          <p:cNvSpPr>
            <a:spLocks/>
          </p:cNvSpPr>
          <p:nvPr/>
        </p:nvSpPr>
        <p:spPr bwMode="auto">
          <a:xfrm>
            <a:off x="9639773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Freeform 60">
            <a:extLst>
              <a:ext uri="{FF2B5EF4-FFF2-40B4-BE49-F238E27FC236}">
                <a16:creationId xmlns:a16="http://schemas.microsoft.com/office/drawing/2014/main" id="{BC8097E3-3935-4905-BF73-E8F0B71AA766}"/>
              </a:ext>
            </a:extLst>
          </p:cNvPr>
          <p:cNvSpPr>
            <a:spLocks/>
          </p:cNvSpPr>
          <p:nvPr/>
        </p:nvSpPr>
        <p:spPr bwMode="auto">
          <a:xfrm>
            <a:off x="9954098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 61">
            <a:extLst>
              <a:ext uri="{FF2B5EF4-FFF2-40B4-BE49-F238E27FC236}">
                <a16:creationId xmlns:a16="http://schemas.microsoft.com/office/drawing/2014/main" id="{A155B857-B6DB-4668-97B9-1498C870FAD5}"/>
              </a:ext>
            </a:extLst>
          </p:cNvPr>
          <p:cNvSpPr>
            <a:spLocks/>
          </p:cNvSpPr>
          <p:nvPr/>
        </p:nvSpPr>
        <p:spPr bwMode="auto">
          <a:xfrm>
            <a:off x="10268423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Freeform 62">
            <a:extLst>
              <a:ext uri="{FF2B5EF4-FFF2-40B4-BE49-F238E27FC236}">
                <a16:creationId xmlns:a16="http://schemas.microsoft.com/office/drawing/2014/main" id="{E88BBFBD-F9EE-41F0-8CE7-F60E8F93A078}"/>
              </a:ext>
            </a:extLst>
          </p:cNvPr>
          <p:cNvSpPr>
            <a:spLocks/>
          </p:cNvSpPr>
          <p:nvPr/>
        </p:nvSpPr>
        <p:spPr bwMode="auto">
          <a:xfrm>
            <a:off x="10581161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 63">
            <a:extLst>
              <a:ext uri="{FF2B5EF4-FFF2-40B4-BE49-F238E27FC236}">
                <a16:creationId xmlns:a16="http://schemas.microsoft.com/office/drawing/2014/main" id="{A300F472-974D-45D2-B19C-760B38EC2B1D}"/>
              </a:ext>
            </a:extLst>
          </p:cNvPr>
          <p:cNvSpPr>
            <a:spLocks/>
          </p:cNvSpPr>
          <p:nvPr/>
        </p:nvSpPr>
        <p:spPr bwMode="auto">
          <a:xfrm>
            <a:off x="10895486" y="5184275"/>
            <a:ext cx="0" cy="50800"/>
          </a:xfrm>
          <a:custGeom>
            <a:avLst/>
            <a:gdLst>
              <a:gd name="T0" fmla="*/ 0 h 62"/>
              <a:gd name="T1" fmla="*/ 0 h 62"/>
              <a:gd name="T2" fmla="*/ 62 h 6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2">
                <a:moveTo>
                  <a:pt x="0" y="0"/>
                </a:moveTo>
                <a:lnTo>
                  <a:pt x="0" y="0"/>
                </a:lnTo>
                <a:lnTo>
                  <a:pt x="0" y="62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64">
            <a:extLst>
              <a:ext uri="{FF2B5EF4-FFF2-40B4-BE49-F238E27FC236}">
                <a16:creationId xmlns:a16="http://schemas.microsoft.com/office/drawing/2014/main" id="{7BAE94B1-F6AB-43EB-ACAE-645BAED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773" y="5246188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Rectangle 65">
            <a:extLst>
              <a:ext uri="{FF2B5EF4-FFF2-40B4-BE49-F238E27FC236}">
                <a16:creationId xmlns:a16="http://schemas.microsoft.com/office/drawing/2014/main" id="{84C5A3D5-0B48-44E9-8E38-EDAFC838A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334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9" name="Rectangle 66">
            <a:extLst>
              <a:ext uri="{FF2B5EF4-FFF2-40B4-BE49-F238E27FC236}">
                <a16:creationId xmlns:a16="http://schemas.microsoft.com/office/drawing/2014/main" id="{D27E078F-900D-4D41-96A6-AA5B08B5D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4071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00" name="Rectangle 67">
            <a:extLst>
              <a:ext uri="{FF2B5EF4-FFF2-40B4-BE49-F238E27FC236}">
                <a16:creationId xmlns:a16="http://schemas.microsoft.com/office/drawing/2014/main" id="{AE4E3477-E297-4A72-A1D0-339CAFA04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396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01" name="Rectangle 68">
            <a:extLst>
              <a:ext uri="{FF2B5EF4-FFF2-40B4-BE49-F238E27FC236}">
                <a16:creationId xmlns:a16="http://schemas.microsoft.com/office/drawing/2014/main" id="{7F157F23-BCCB-4F00-99BC-97C4F4BF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721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02" name="Rectangle 69">
            <a:extLst>
              <a:ext uri="{FF2B5EF4-FFF2-40B4-BE49-F238E27FC236}">
                <a16:creationId xmlns:a16="http://schemas.microsoft.com/office/drawing/2014/main" id="{841B2A47-07D5-46D2-A62A-9370D1DAD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459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03" name="Rectangle 70">
            <a:extLst>
              <a:ext uri="{FF2B5EF4-FFF2-40B4-BE49-F238E27FC236}">
                <a16:creationId xmlns:a16="http://schemas.microsoft.com/office/drawing/2014/main" id="{4367A9F3-6187-4648-B0EF-615A7ADD4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784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04" name="Rectangle 71">
            <a:extLst>
              <a:ext uri="{FF2B5EF4-FFF2-40B4-BE49-F238E27FC236}">
                <a16:creationId xmlns:a16="http://schemas.microsoft.com/office/drawing/2014/main" id="{EA5B86EE-CE5C-4C2E-A09F-7039DF22F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521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84</a:t>
            </a:r>
          </a:p>
        </p:txBody>
      </p:sp>
      <p:sp>
        <p:nvSpPr>
          <p:cNvPr id="105" name="Rectangle 72">
            <a:extLst>
              <a:ext uri="{FF2B5EF4-FFF2-40B4-BE49-F238E27FC236}">
                <a16:creationId xmlns:a16="http://schemas.microsoft.com/office/drawing/2014/main" id="{A92FA550-1D5A-4AA1-A49A-518FB78F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6846" y="524618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96</a:t>
            </a:r>
          </a:p>
        </p:txBody>
      </p:sp>
      <p:sp>
        <p:nvSpPr>
          <p:cNvPr id="106" name="Rectangle 73">
            <a:extLst>
              <a:ext uri="{FF2B5EF4-FFF2-40B4-BE49-F238E27FC236}">
                <a16:creationId xmlns:a16="http://schemas.microsoft.com/office/drawing/2014/main" id="{94C0CE97-6924-40E6-912D-2CE43B701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8407" y="5246188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107" name="Rectangle 74">
            <a:extLst>
              <a:ext uri="{FF2B5EF4-FFF2-40B4-BE49-F238E27FC236}">
                <a16:creationId xmlns:a16="http://schemas.microsoft.com/office/drawing/2014/main" id="{3533AC89-C0E0-440A-805C-200F9CFEF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144" y="5246188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108" name="Rectangle 75">
            <a:extLst>
              <a:ext uri="{FF2B5EF4-FFF2-40B4-BE49-F238E27FC236}">
                <a16:creationId xmlns:a16="http://schemas.microsoft.com/office/drawing/2014/main" id="{8C9E0D6A-761F-4DE6-9522-4BF9F5449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82" y="5246188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109" name="Rectangle 76">
            <a:extLst>
              <a:ext uri="{FF2B5EF4-FFF2-40B4-BE49-F238E27FC236}">
                <a16:creationId xmlns:a16="http://schemas.microsoft.com/office/drawing/2014/main" id="{34782263-0D4F-4680-A55A-4473B2695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8207" y="5246188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144</a:t>
            </a:r>
          </a:p>
        </p:txBody>
      </p:sp>
      <p:sp>
        <p:nvSpPr>
          <p:cNvPr id="110" name="Freeform 77">
            <a:extLst>
              <a:ext uri="{FF2B5EF4-FFF2-40B4-BE49-F238E27FC236}">
                <a16:creationId xmlns:a16="http://schemas.microsoft.com/office/drawing/2014/main" id="{2923B74D-FE1F-47BB-AF56-F476C4C61BDB}"/>
              </a:ext>
            </a:extLst>
          </p:cNvPr>
          <p:cNvSpPr>
            <a:spLocks/>
          </p:cNvSpPr>
          <p:nvPr/>
        </p:nvSpPr>
        <p:spPr bwMode="auto">
          <a:xfrm>
            <a:off x="7132939" y="1428068"/>
            <a:ext cx="45719" cy="3756207"/>
          </a:xfrm>
          <a:custGeom>
            <a:avLst/>
            <a:gdLst>
              <a:gd name="T0" fmla="*/ 4803 h 4803"/>
              <a:gd name="T1" fmla="*/ 4803 h 4803"/>
              <a:gd name="T2" fmla="*/ 0 h 48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803">
                <a:moveTo>
                  <a:pt x="0" y="4803"/>
                </a:moveTo>
                <a:lnTo>
                  <a:pt x="0" y="4803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11" name="Freeform 78">
            <a:extLst>
              <a:ext uri="{FF2B5EF4-FFF2-40B4-BE49-F238E27FC236}">
                <a16:creationId xmlns:a16="http://schemas.microsoft.com/office/drawing/2014/main" id="{DC20AC8A-2F14-443F-90A2-E7914011989E}"/>
              </a:ext>
            </a:extLst>
          </p:cNvPr>
          <p:cNvSpPr>
            <a:spLocks/>
          </p:cNvSpPr>
          <p:nvPr/>
        </p:nvSpPr>
        <p:spPr bwMode="auto">
          <a:xfrm>
            <a:off x="7082311" y="5184275"/>
            <a:ext cx="49213" cy="0"/>
          </a:xfrm>
          <a:custGeom>
            <a:avLst/>
            <a:gdLst>
              <a:gd name="T0" fmla="*/ 0 w 61"/>
              <a:gd name="T1" fmla="*/ 0 w 61"/>
              <a:gd name="T2" fmla="*/ 61 w 6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">
                <a:moveTo>
                  <a:pt x="0" y="0"/>
                </a:moveTo>
                <a:lnTo>
                  <a:pt x="0" y="0"/>
                </a:lnTo>
                <a:lnTo>
                  <a:pt x="61" y="0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Freeform 79">
            <a:extLst>
              <a:ext uri="{FF2B5EF4-FFF2-40B4-BE49-F238E27FC236}">
                <a16:creationId xmlns:a16="http://schemas.microsoft.com/office/drawing/2014/main" id="{39EC2440-5F10-4CD4-9031-7680D0BB7765}"/>
              </a:ext>
            </a:extLst>
          </p:cNvPr>
          <p:cNvSpPr>
            <a:spLocks/>
          </p:cNvSpPr>
          <p:nvPr/>
        </p:nvSpPr>
        <p:spPr bwMode="auto">
          <a:xfrm>
            <a:off x="7082311" y="3399925"/>
            <a:ext cx="49213" cy="0"/>
          </a:xfrm>
          <a:custGeom>
            <a:avLst/>
            <a:gdLst>
              <a:gd name="T0" fmla="*/ 0 w 61"/>
              <a:gd name="T1" fmla="*/ 0 w 61"/>
              <a:gd name="T2" fmla="*/ 61 w 6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">
                <a:moveTo>
                  <a:pt x="0" y="0"/>
                </a:moveTo>
                <a:lnTo>
                  <a:pt x="0" y="0"/>
                </a:lnTo>
                <a:lnTo>
                  <a:pt x="61" y="0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13" name="Freeform 80">
            <a:extLst>
              <a:ext uri="{FF2B5EF4-FFF2-40B4-BE49-F238E27FC236}">
                <a16:creationId xmlns:a16="http://schemas.microsoft.com/office/drawing/2014/main" id="{2C11CF87-8086-4231-86F3-8922F87A3A00}"/>
              </a:ext>
            </a:extLst>
          </p:cNvPr>
          <p:cNvSpPr>
            <a:spLocks/>
          </p:cNvSpPr>
          <p:nvPr/>
        </p:nvSpPr>
        <p:spPr bwMode="auto">
          <a:xfrm>
            <a:off x="7082311" y="1615575"/>
            <a:ext cx="49213" cy="0"/>
          </a:xfrm>
          <a:custGeom>
            <a:avLst/>
            <a:gdLst>
              <a:gd name="T0" fmla="*/ 0 w 61"/>
              <a:gd name="T1" fmla="*/ 0 w 61"/>
              <a:gd name="T2" fmla="*/ 61 w 6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">
                <a:moveTo>
                  <a:pt x="0" y="0"/>
                </a:moveTo>
                <a:lnTo>
                  <a:pt x="0" y="0"/>
                </a:lnTo>
                <a:lnTo>
                  <a:pt x="61" y="0"/>
                </a:lnTo>
              </a:path>
            </a:pathLst>
          </a:custGeom>
          <a:noFill/>
          <a:ln w="222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14" name="Rectangle 81">
            <a:extLst>
              <a:ext uri="{FF2B5EF4-FFF2-40B4-BE49-F238E27FC236}">
                <a16:creationId xmlns:a16="http://schemas.microsoft.com/office/drawing/2014/main" id="{57C5D321-87E7-4D61-A30B-50D7A711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107" y="5097159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0</a:t>
            </a:r>
            <a:endParaRPr kumimoji="0" lang="en-GB" altLang="en-US" sz="32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" name="Rectangle 82">
            <a:extLst>
              <a:ext uri="{FF2B5EF4-FFF2-40B4-BE49-F238E27FC236}">
                <a16:creationId xmlns:a16="http://schemas.microsoft.com/office/drawing/2014/main" id="{74BE798D-0D57-43E3-89B2-18590E148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020" y="3311221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50</a:t>
            </a:r>
            <a:endParaRPr kumimoji="0" lang="en-GB" altLang="en-US" sz="32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" name="Rectangle 83">
            <a:extLst>
              <a:ext uri="{FF2B5EF4-FFF2-40B4-BE49-F238E27FC236}">
                <a16:creationId xmlns:a16="http://schemas.microsoft.com/office/drawing/2014/main" id="{E94CE2D2-FBFB-4727-BF73-827746F0D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932" y="1528459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" sz="1200" i="0" u="none" strike="noStrike" cap="none" normalizeH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100</a:t>
            </a:r>
            <a:endParaRPr kumimoji="0" lang="en-GB" altLang="en-US" sz="3200" i="0" u="none" strike="noStrike" cap="none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7" name="Freeform 84">
            <a:extLst>
              <a:ext uri="{FF2B5EF4-FFF2-40B4-BE49-F238E27FC236}">
                <a16:creationId xmlns:a16="http://schemas.microsoft.com/office/drawing/2014/main" id="{D943872D-1181-4BD8-9188-ABDC127CB677}"/>
              </a:ext>
            </a:extLst>
          </p:cNvPr>
          <p:cNvSpPr>
            <a:spLocks noEditPoints="1"/>
          </p:cNvSpPr>
          <p:nvPr/>
        </p:nvSpPr>
        <p:spPr bwMode="auto">
          <a:xfrm>
            <a:off x="7178658" y="1615575"/>
            <a:ext cx="1381125" cy="3556000"/>
          </a:xfrm>
          <a:custGeom>
            <a:avLst/>
            <a:gdLst>
              <a:gd name="T0" fmla="*/ 71 w 1691"/>
              <a:gd name="T1" fmla="*/ 0 h 4351"/>
              <a:gd name="T2" fmla="*/ 213 w 1691"/>
              <a:gd name="T3" fmla="*/ 0 h 4351"/>
              <a:gd name="T4" fmla="*/ 297 w 1691"/>
              <a:gd name="T5" fmla="*/ 0 h 4351"/>
              <a:gd name="T6" fmla="*/ 383 w 1691"/>
              <a:gd name="T7" fmla="*/ 43 h 4351"/>
              <a:gd name="T8" fmla="*/ 383 w 1691"/>
              <a:gd name="T9" fmla="*/ 185 h 4351"/>
              <a:gd name="T10" fmla="*/ 444 w 1691"/>
              <a:gd name="T11" fmla="*/ 208 h 4351"/>
              <a:gd name="T12" fmla="*/ 562 w 1691"/>
              <a:gd name="T13" fmla="*/ 219 h 4351"/>
              <a:gd name="T14" fmla="*/ 562 w 1691"/>
              <a:gd name="T15" fmla="*/ 360 h 4351"/>
              <a:gd name="T16" fmla="*/ 565 w 1691"/>
              <a:gd name="T17" fmla="*/ 441 h 4351"/>
              <a:gd name="T18" fmla="*/ 565 w 1691"/>
              <a:gd name="T19" fmla="*/ 570 h 4351"/>
              <a:gd name="T20" fmla="*/ 653 w 1691"/>
              <a:gd name="T21" fmla="*/ 624 h 4351"/>
              <a:gd name="T22" fmla="*/ 682 w 1691"/>
              <a:gd name="T23" fmla="*/ 666 h 4351"/>
              <a:gd name="T24" fmla="*/ 682 w 1691"/>
              <a:gd name="T25" fmla="*/ 808 h 4351"/>
              <a:gd name="T26" fmla="*/ 716 w 1691"/>
              <a:gd name="T27" fmla="*/ 857 h 4351"/>
              <a:gd name="T28" fmla="*/ 730 w 1691"/>
              <a:gd name="T29" fmla="*/ 973 h 4351"/>
              <a:gd name="T30" fmla="*/ 744 w 1691"/>
              <a:gd name="T31" fmla="*/ 1100 h 4351"/>
              <a:gd name="T32" fmla="*/ 744 w 1691"/>
              <a:gd name="T33" fmla="*/ 1184 h 4351"/>
              <a:gd name="T34" fmla="*/ 744 w 1691"/>
              <a:gd name="T35" fmla="*/ 1313 h 4351"/>
              <a:gd name="T36" fmla="*/ 815 w 1691"/>
              <a:gd name="T37" fmla="*/ 1326 h 4351"/>
              <a:gd name="T38" fmla="*/ 843 w 1691"/>
              <a:gd name="T39" fmla="*/ 1427 h 4351"/>
              <a:gd name="T40" fmla="*/ 843 w 1691"/>
              <a:gd name="T41" fmla="*/ 1568 h 4351"/>
              <a:gd name="T42" fmla="*/ 866 w 1691"/>
              <a:gd name="T43" fmla="*/ 1630 h 4351"/>
              <a:gd name="T44" fmla="*/ 880 w 1691"/>
              <a:gd name="T45" fmla="*/ 1744 h 4351"/>
              <a:gd name="T46" fmla="*/ 880 w 1691"/>
              <a:gd name="T47" fmla="*/ 1886 h 4351"/>
              <a:gd name="T48" fmla="*/ 880 w 1691"/>
              <a:gd name="T49" fmla="*/ 1971 h 4351"/>
              <a:gd name="T50" fmla="*/ 895 w 1691"/>
              <a:gd name="T51" fmla="*/ 2085 h 4351"/>
              <a:gd name="T52" fmla="*/ 895 w 1691"/>
              <a:gd name="T53" fmla="*/ 2227 h 4351"/>
              <a:gd name="T54" fmla="*/ 895 w 1691"/>
              <a:gd name="T55" fmla="*/ 2311 h 4351"/>
              <a:gd name="T56" fmla="*/ 1019 w 1691"/>
              <a:gd name="T57" fmla="*/ 2315 h 4351"/>
              <a:gd name="T58" fmla="*/ 1040 w 1691"/>
              <a:gd name="T59" fmla="*/ 2436 h 4351"/>
              <a:gd name="T60" fmla="*/ 1040 w 1691"/>
              <a:gd name="T61" fmla="*/ 2520 h 4351"/>
              <a:gd name="T62" fmla="*/ 1040 w 1691"/>
              <a:gd name="T63" fmla="*/ 2648 h 4351"/>
              <a:gd name="T64" fmla="*/ 1117 w 1691"/>
              <a:gd name="T65" fmla="*/ 2656 h 4351"/>
              <a:gd name="T66" fmla="*/ 1246 w 1691"/>
              <a:gd name="T67" fmla="*/ 2656 h 4351"/>
              <a:gd name="T68" fmla="*/ 1373 w 1691"/>
              <a:gd name="T69" fmla="*/ 2670 h 4351"/>
              <a:gd name="T70" fmla="*/ 1373 w 1691"/>
              <a:gd name="T71" fmla="*/ 2755 h 4351"/>
              <a:gd name="T72" fmla="*/ 1373 w 1691"/>
              <a:gd name="T73" fmla="*/ 2883 h 4351"/>
              <a:gd name="T74" fmla="*/ 1373 w 1691"/>
              <a:gd name="T75" fmla="*/ 3025 h 4351"/>
              <a:gd name="T76" fmla="*/ 1398 w 1691"/>
              <a:gd name="T77" fmla="*/ 3085 h 4351"/>
              <a:gd name="T78" fmla="*/ 1526 w 1691"/>
              <a:gd name="T79" fmla="*/ 3085 h 4351"/>
              <a:gd name="T80" fmla="*/ 1668 w 1691"/>
              <a:gd name="T81" fmla="*/ 3085 h 4351"/>
              <a:gd name="T82" fmla="*/ 1691 w 1691"/>
              <a:gd name="T83" fmla="*/ 3145 h 4351"/>
              <a:gd name="T84" fmla="*/ 1691 w 1691"/>
              <a:gd name="T85" fmla="*/ 3274 h 4351"/>
              <a:gd name="T86" fmla="*/ 1691 w 1691"/>
              <a:gd name="T87" fmla="*/ 3416 h 4351"/>
              <a:gd name="T88" fmla="*/ 1691 w 1691"/>
              <a:gd name="T89" fmla="*/ 3500 h 4351"/>
              <a:gd name="T90" fmla="*/ 1691 w 1691"/>
              <a:gd name="T91" fmla="*/ 3629 h 4351"/>
              <a:gd name="T92" fmla="*/ 1691 w 1691"/>
              <a:gd name="T93" fmla="*/ 3771 h 4351"/>
              <a:gd name="T94" fmla="*/ 1691 w 1691"/>
              <a:gd name="T95" fmla="*/ 3855 h 4351"/>
              <a:gd name="T96" fmla="*/ 1691 w 1691"/>
              <a:gd name="T97" fmla="*/ 3983 h 4351"/>
              <a:gd name="T98" fmla="*/ 1691 w 1691"/>
              <a:gd name="T99" fmla="*/ 4125 h 4351"/>
              <a:gd name="T100" fmla="*/ 1691 w 1691"/>
              <a:gd name="T101" fmla="*/ 4209 h 4351"/>
              <a:gd name="T102" fmla="*/ 1691 w 1691"/>
              <a:gd name="T103" fmla="*/ 4338 h 4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91" h="4351">
                <a:moveTo>
                  <a:pt x="0" y="0"/>
                </a:moveTo>
                <a:lnTo>
                  <a:pt x="0" y="0"/>
                </a:lnTo>
                <a:lnTo>
                  <a:pt x="14" y="0"/>
                </a:lnTo>
                <a:moveTo>
                  <a:pt x="71" y="0"/>
                </a:moveTo>
                <a:lnTo>
                  <a:pt x="71" y="0"/>
                </a:lnTo>
                <a:lnTo>
                  <a:pt x="84" y="0"/>
                </a:lnTo>
                <a:moveTo>
                  <a:pt x="142" y="0"/>
                </a:moveTo>
                <a:lnTo>
                  <a:pt x="142" y="0"/>
                </a:lnTo>
                <a:lnTo>
                  <a:pt x="155" y="0"/>
                </a:lnTo>
                <a:moveTo>
                  <a:pt x="213" y="0"/>
                </a:moveTo>
                <a:lnTo>
                  <a:pt x="213" y="0"/>
                </a:lnTo>
                <a:lnTo>
                  <a:pt x="226" y="0"/>
                </a:lnTo>
                <a:moveTo>
                  <a:pt x="284" y="0"/>
                </a:moveTo>
                <a:lnTo>
                  <a:pt x="284" y="0"/>
                </a:lnTo>
                <a:lnTo>
                  <a:pt x="297" y="0"/>
                </a:lnTo>
                <a:moveTo>
                  <a:pt x="355" y="0"/>
                </a:moveTo>
                <a:lnTo>
                  <a:pt x="355" y="0"/>
                </a:lnTo>
                <a:lnTo>
                  <a:pt x="368" y="0"/>
                </a:lnTo>
                <a:moveTo>
                  <a:pt x="383" y="43"/>
                </a:moveTo>
                <a:lnTo>
                  <a:pt x="383" y="43"/>
                </a:lnTo>
                <a:lnTo>
                  <a:pt x="383" y="56"/>
                </a:lnTo>
                <a:moveTo>
                  <a:pt x="383" y="114"/>
                </a:moveTo>
                <a:lnTo>
                  <a:pt x="383" y="114"/>
                </a:lnTo>
                <a:lnTo>
                  <a:pt x="383" y="127"/>
                </a:lnTo>
                <a:moveTo>
                  <a:pt x="383" y="185"/>
                </a:moveTo>
                <a:lnTo>
                  <a:pt x="383" y="185"/>
                </a:lnTo>
                <a:lnTo>
                  <a:pt x="383" y="198"/>
                </a:lnTo>
                <a:moveTo>
                  <a:pt x="431" y="208"/>
                </a:moveTo>
                <a:lnTo>
                  <a:pt x="431" y="208"/>
                </a:lnTo>
                <a:lnTo>
                  <a:pt x="444" y="208"/>
                </a:lnTo>
                <a:moveTo>
                  <a:pt x="502" y="208"/>
                </a:moveTo>
                <a:lnTo>
                  <a:pt x="502" y="208"/>
                </a:lnTo>
                <a:lnTo>
                  <a:pt x="515" y="208"/>
                </a:lnTo>
                <a:moveTo>
                  <a:pt x="562" y="219"/>
                </a:moveTo>
                <a:lnTo>
                  <a:pt x="562" y="219"/>
                </a:lnTo>
                <a:lnTo>
                  <a:pt x="562" y="232"/>
                </a:lnTo>
                <a:moveTo>
                  <a:pt x="562" y="289"/>
                </a:moveTo>
                <a:lnTo>
                  <a:pt x="562" y="289"/>
                </a:lnTo>
                <a:lnTo>
                  <a:pt x="562" y="303"/>
                </a:lnTo>
                <a:moveTo>
                  <a:pt x="562" y="360"/>
                </a:moveTo>
                <a:lnTo>
                  <a:pt x="562" y="360"/>
                </a:lnTo>
                <a:lnTo>
                  <a:pt x="562" y="374"/>
                </a:lnTo>
                <a:moveTo>
                  <a:pt x="565" y="428"/>
                </a:moveTo>
                <a:lnTo>
                  <a:pt x="565" y="428"/>
                </a:lnTo>
                <a:lnTo>
                  <a:pt x="565" y="441"/>
                </a:lnTo>
                <a:moveTo>
                  <a:pt x="565" y="499"/>
                </a:moveTo>
                <a:lnTo>
                  <a:pt x="565" y="499"/>
                </a:lnTo>
                <a:lnTo>
                  <a:pt x="565" y="512"/>
                </a:lnTo>
                <a:moveTo>
                  <a:pt x="565" y="570"/>
                </a:moveTo>
                <a:lnTo>
                  <a:pt x="565" y="570"/>
                </a:lnTo>
                <a:lnTo>
                  <a:pt x="565" y="583"/>
                </a:lnTo>
                <a:moveTo>
                  <a:pt x="582" y="624"/>
                </a:moveTo>
                <a:lnTo>
                  <a:pt x="582" y="624"/>
                </a:lnTo>
                <a:lnTo>
                  <a:pt x="595" y="624"/>
                </a:lnTo>
                <a:moveTo>
                  <a:pt x="653" y="624"/>
                </a:moveTo>
                <a:lnTo>
                  <a:pt x="653" y="624"/>
                </a:lnTo>
                <a:lnTo>
                  <a:pt x="658" y="624"/>
                </a:lnTo>
                <a:lnTo>
                  <a:pt x="666" y="624"/>
                </a:lnTo>
                <a:moveTo>
                  <a:pt x="682" y="666"/>
                </a:moveTo>
                <a:lnTo>
                  <a:pt x="682" y="666"/>
                </a:lnTo>
                <a:lnTo>
                  <a:pt x="682" y="679"/>
                </a:lnTo>
                <a:moveTo>
                  <a:pt x="682" y="737"/>
                </a:moveTo>
                <a:lnTo>
                  <a:pt x="682" y="737"/>
                </a:lnTo>
                <a:lnTo>
                  <a:pt x="682" y="750"/>
                </a:lnTo>
                <a:moveTo>
                  <a:pt x="682" y="808"/>
                </a:moveTo>
                <a:lnTo>
                  <a:pt x="682" y="808"/>
                </a:lnTo>
                <a:lnTo>
                  <a:pt x="682" y="821"/>
                </a:lnTo>
                <a:moveTo>
                  <a:pt x="703" y="857"/>
                </a:moveTo>
                <a:lnTo>
                  <a:pt x="703" y="857"/>
                </a:lnTo>
                <a:lnTo>
                  <a:pt x="716" y="857"/>
                </a:lnTo>
                <a:moveTo>
                  <a:pt x="730" y="902"/>
                </a:moveTo>
                <a:lnTo>
                  <a:pt x="730" y="902"/>
                </a:lnTo>
                <a:lnTo>
                  <a:pt x="730" y="915"/>
                </a:lnTo>
                <a:moveTo>
                  <a:pt x="730" y="973"/>
                </a:moveTo>
                <a:lnTo>
                  <a:pt x="730" y="973"/>
                </a:lnTo>
                <a:lnTo>
                  <a:pt x="730" y="986"/>
                </a:lnTo>
                <a:moveTo>
                  <a:pt x="730" y="1044"/>
                </a:moveTo>
                <a:lnTo>
                  <a:pt x="730" y="1044"/>
                </a:lnTo>
                <a:lnTo>
                  <a:pt x="730" y="1057"/>
                </a:lnTo>
                <a:moveTo>
                  <a:pt x="744" y="1100"/>
                </a:moveTo>
                <a:lnTo>
                  <a:pt x="744" y="1100"/>
                </a:lnTo>
                <a:lnTo>
                  <a:pt x="744" y="1113"/>
                </a:lnTo>
                <a:moveTo>
                  <a:pt x="744" y="1171"/>
                </a:moveTo>
                <a:lnTo>
                  <a:pt x="744" y="1171"/>
                </a:lnTo>
                <a:lnTo>
                  <a:pt x="744" y="1184"/>
                </a:lnTo>
                <a:moveTo>
                  <a:pt x="744" y="1242"/>
                </a:moveTo>
                <a:lnTo>
                  <a:pt x="744" y="1242"/>
                </a:lnTo>
                <a:lnTo>
                  <a:pt x="744" y="1255"/>
                </a:lnTo>
                <a:moveTo>
                  <a:pt x="744" y="1313"/>
                </a:moveTo>
                <a:lnTo>
                  <a:pt x="744" y="1313"/>
                </a:lnTo>
                <a:lnTo>
                  <a:pt x="744" y="1326"/>
                </a:lnTo>
                <a:lnTo>
                  <a:pt x="744" y="1326"/>
                </a:lnTo>
                <a:moveTo>
                  <a:pt x="802" y="1326"/>
                </a:moveTo>
                <a:lnTo>
                  <a:pt x="802" y="1326"/>
                </a:lnTo>
                <a:lnTo>
                  <a:pt x="815" y="1326"/>
                </a:lnTo>
                <a:moveTo>
                  <a:pt x="843" y="1356"/>
                </a:moveTo>
                <a:lnTo>
                  <a:pt x="843" y="1356"/>
                </a:lnTo>
                <a:lnTo>
                  <a:pt x="843" y="1369"/>
                </a:lnTo>
                <a:moveTo>
                  <a:pt x="843" y="1427"/>
                </a:moveTo>
                <a:lnTo>
                  <a:pt x="843" y="1427"/>
                </a:lnTo>
                <a:lnTo>
                  <a:pt x="843" y="1440"/>
                </a:lnTo>
                <a:moveTo>
                  <a:pt x="843" y="1497"/>
                </a:moveTo>
                <a:lnTo>
                  <a:pt x="843" y="1497"/>
                </a:lnTo>
                <a:lnTo>
                  <a:pt x="843" y="1511"/>
                </a:lnTo>
                <a:moveTo>
                  <a:pt x="843" y="1568"/>
                </a:moveTo>
                <a:lnTo>
                  <a:pt x="843" y="1568"/>
                </a:lnTo>
                <a:lnTo>
                  <a:pt x="843" y="1582"/>
                </a:lnTo>
                <a:moveTo>
                  <a:pt x="852" y="1630"/>
                </a:moveTo>
                <a:lnTo>
                  <a:pt x="852" y="1630"/>
                </a:lnTo>
                <a:lnTo>
                  <a:pt x="866" y="1630"/>
                </a:lnTo>
                <a:moveTo>
                  <a:pt x="880" y="1673"/>
                </a:moveTo>
                <a:lnTo>
                  <a:pt x="880" y="1673"/>
                </a:lnTo>
                <a:lnTo>
                  <a:pt x="880" y="1687"/>
                </a:lnTo>
                <a:moveTo>
                  <a:pt x="880" y="1744"/>
                </a:moveTo>
                <a:lnTo>
                  <a:pt x="880" y="1744"/>
                </a:lnTo>
                <a:lnTo>
                  <a:pt x="880" y="1758"/>
                </a:lnTo>
                <a:moveTo>
                  <a:pt x="880" y="1815"/>
                </a:moveTo>
                <a:lnTo>
                  <a:pt x="880" y="1815"/>
                </a:lnTo>
                <a:lnTo>
                  <a:pt x="880" y="1829"/>
                </a:lnTo>
                <a:moveTo>
                  <a:pt x="880" y="1886"/>
                </a:moveTo>
                <a:lnTo>
                  <a:pt x="880" y="1886"/>
                </a:lnTo>
                <a:lnTo>
                  <a:pt x="880" y="1900"/>
                </a:lnTo>
                <a:moveTo>
                  <a:pt x="880" y="1957"/>
                </a:moveTo>
                <a:lnTo>
                  <a:pt x="880" y="1957"/>
                </a:lnTo>
                <a:lnTo>
                  <a:pt x="880" y="1971"/>
                </a:lnTo>
                <a:moveTo>
                  <a:pt x="895" y="2014"/>
                </a:moveTo>
                <a:lnTo>
                  <a:pt x="895" y="2014"/>
                </a:lnTo>
                <a:lnTo>
                  <a:pt x="895" y="2027"/>
                </a:lnTo>
                <a:moveTo>
                  <a:pt x="895" y="2085"/>
                </a:moveTo>
                <a:lnTo>
                  <a:pt x="895" y="2085"/>
                </a:lnTo>
                <a:lnTo>
                  <a:pt x="895" y="2098"/>
                </a:lnTo>
                <a:moveTo>
                  <a:pt x="895" y="2156"/>
                </a:moveTo>
                <a:lnTo>
                  <a:pt x="895" y="2156"/>
                </a:lnTo>
                <a:lnTo>
                  <a:pt x="895" y="2169"/>
                </a:lnTo>
                <a:moveTo>
                  <a:pt x="895" y="2227"/>
                </a:moveTo>
                <a:lnTo>
                  <a:pt x="895" y="2227"/>
                </a:lnTo>
                <a:lnTo>
                  <a:pt x="895" y="2240"/>
                </a:lnTo>
                <a:moveTo>
                  <a:pt x="895" y="2297"/>
                </a:moveTo>
                <a:lnTo>
                  <a:pt x="895" y="2297"/>
                </a:lnTo>
                <a:lnTo>
                  <a:pt x="895" y="2311"/>
                </a:lnTo>
                <a:moveTo>
                  <a:pt x="948" y="2315"/>
                </a:moveTo>
                <a:lnTo>
                  <a:pt x="948" y="2315"/>
                </a:lnTo>
                <a:lnTo>
                  <a:pt x="961" y="2315"/>
                </a:lnTo>
                <a:moveTo>
                  <a:pt x="1019" y="2315"/>
                </a:moveTo>
                <a:lnTo>
                  <a:pt x="1019" y="2315"/>
                </a:lnTo>
                <a:lnTo>
                  <a:pt x="1032" y="2315"/>
                </a:lnTo>
                <a:moveTo>
                  <a:pt x="1040" y="2365"/>
                </a:moveTo>
                <a:lnTo>
                  <a:pt x="1040" y="2365"/>
                </a:lnTo>
                <a:lnTo>
                  <a:pt x="1040" y="2378"/>
                </a:lnTo>
                <a:moveTo>
                  <a:pt x="1040" y="2436"/>
                </a:moveTo>
                <a:lnTo>
                  <a:pt x="1040" y="2436"/>
                </a:lnTo>
                <a:lnTo>
                  <a:pt x="1040" y="2449"/>
                </a:lnTo>
                <a:moveTo>
                  <a:pt x="1040" y="2507"/>
                </a:moveTo>
                <a:lnTo>
                  <a:pt x="1040" y="2507"/>
                </a:lnTo>
                <a:lnTo>
                  <a:pt x="1040" y="2520"/>
                </a:lnTo>
                <a:moveTo>
                  <a:pt x="1040" y="2577"/>
                </a:moveTo>
                <a:lnTo>
                  <a:pt x="1040" y="2577"/>
                </a:lnTo>
                <a:lnTo>
                  <a:pt x="1040" y="2591"/>
                </a:lnTo>
                <a:moveTo>
                  <a:pt x="1040" y="2648"/>
                </a:moveTo>
                <a:lnTo>
                  <a:pt x="1040" y="2648"/>
                </a:lnTo>
                <a:lnTo>
                  <a:pt x="1040" y="2656"/>
                </a:lnTo>
                <a:lnTo>
                  <a:pt x="1046" y="2656"/>
                </a:lnTo>
                <a:moveTo>
                  <a:pt x="1104" y="2656"/>
                </a:moveTo>
                <a:lnTo>
                  <a:pt x="1104" y="2656"/>
                </a:lnTo>
                <a:lnTo>
                  <a:pt x="1117" y="2656"/>
                </a:lnTo>
                <a:moveTo>
                  <a:pt x="1175" y="2656"/>
                </a:moveTo>
                <a:lnTo>
                  <a:pt x="1175" y="2656"/>
                </a:lnTo>
                <a:lnTo>
                  <a:pt x="1188" y="2656"/>
                </a:lnTo>
                <a:moveTo>
                  <a:pt x="1246" y="2656"/>
                </a:moveTo>
                <a:lnTo>
                  <a:pt x="1246" y="2656"/>
                </a:lnTo>
                <a:lnTo>
                  <a:pt x="1259" y="2656"/>
                </a:lnTo>
                <a:moveTo>
                  <a:pt x="1316" y="2656"/>
                </a:moveTo>
                <a:lnTo>
                  <a:pt x="1316" y="2656"/>
                </a:lnTo>
                <a:lnTo>
                  <a:pt x="1330" y="2656"/>
                </a:lnTo>
                <a:moveTo>
                  <a:pt x="1373" y="2670"/>
                </a:moveTo>
                <a:lnTo>
                  <a:pt x="1373" y="2670"/>
                </a:lnTo>
                <a:lnTo>
                  <a:pt x="1373" y="2684"/>
                </a:lnTo>
                <a:moveTo>
                  <a:pt x="1373" y="2741"/>
                </a:moveTo>
                <a:lnTo>
                  <a:pt x="1373" y="2741"/>
                </a:lnTo>
                <a:lnTo>
                  <a:pt x="1373" y="2755"/>
                </a:lnTo>
                <a:moveTo>
                  <a:pt x="1373" y="2812"/>
                </a:moveTo>
                <a:lnTo>
                  <a:pt x="1373" y="2812"/>
                </a:lnTo>
                <a:lnTo>
                  <a:pt x="1373" y="2825"/>
                </a:lnTo>
                <a:moveTo>
                  <a:pt x="1373" y="2883"/>
                </a:moveTo>
                <a:lnTo>
                  <a:pt x="1373" y="2883"/>
                </a:lnTo>
                <a:lnTo>
                  <a:pt x="1373" y="2896"/>
                </a:lnTo>
                <a:moveTo>
                  <a:pt x="1373" y="2954"/>
                </a:moveTo>
                <a:lnTo>
                  <a:pt x="1373" y="2954"/>
                </a:lnTo>
                <a:lnTo>
                  <a:pt x="1373" y="2967"/>
                </a:lnTo>
                <a:moveTo>
                  <a:pt x="1373" y="3025"/>
                </a:moveTo>
                <a:lnTo>
                  <a:pt x="1373" y="3025"/>
                </a:lnTo>
                <a:lnTo>
                  <a:pt x="1373" y="3038"/>
                </a:lnTo>
                <a:moveTo>
                  <a:pt x="1384" y="3085"/>
                </a:moveTo>
                <a:lnTo>
                  <a:pt x="1384" y="3085"/>
                </a:lnTo>
                <a:lnTo>
                  <a:pt x="1398" y="3085"/>
                </a:lnTo>
                <a:moveTo>
                  <a:pt x="1455" y="3085"/>
                </a:moveTo>
                <a:lnTo>
                  <a:pt x="1455" y="3085"/>
                </a:lnTo>
                <a:lnTo>
                  <a:pt x="1468" y="3085"/>
                </a:lnTo>
                <a:moveTo>
                  <a:pt x="1526" y="3085"/>
                </a:moveTo>
                <a:lnTo>
                  <a:pt x="1526" y="3085"/>
                </a:lnTo>
                <a:lnTo>
                  <a:pt x="1539" y="3085"/>
                </a:lnTo>
                <a:moveTo>
                  <a:pt x="1597" y="3085"/>
                </a:moveTo>
                <a:lnTo>
                  <a:pt x="1597" y="3085"/>
                </a:lnTo>
                <a:lnTo>
                  <a:pt x="1610" y="3085"/>
                </a:lnTo>
                <a:moveTo>
                  <a:pt x="1668" y="3085"/>
                </a:moveTo>
                <a:lnTo>
                  <a:pt x="1668" y="3085"/>
                </a:lnTo>
                <a:lnTo>
                  <a:pt x="1681" y="3085"/>
                </a:lnTo>
                <a:moveTo>
                  <a:pt x="1691" y="3132"/>
                </a:moveTo>
                <a:lnTo>
                  <a:pt x="1691" y="3132"/>
                </a:lnTo>
                <a:lnTo>
                  <a:pt x="1691" y="3145"/>
                </a:lnTo>
                <a:moveTo>
                  <a:pt x="1691" y="3203"/>
                </a:moveTo>
                <a:lnTo>
                  <a:pt x="1691" y="3203"/>
                </a:lnTo>
                <a:lnTo>
                  <a:pt x="1691" y="3216"/>
                </a:lnTo>
                <a:moveTo>
                  <a:pt x="1691" y="3274"/>
                </a:moveTo>
                <a:lnTo>
                  <a:pt x="1691" y="3274"/>
                </a:lnTo>
                <a:lnTo>
                  <a:pt x="1691" y="3287"/>
                </a:lnTo>
                <a:moveTo>
                  <a:pt x="1691" y="3345"/>
                </a:moveTo>
                <a:lnTo>
                  <a:pt x="1691" y="3345"/>
                </a:lnTo>
                <a:lnTo>
                  <a:pt x="1691" y="3358"/>
                </a:lnTo>
                <a:moveTo>
                  <a:pt x="1691" y="3416"/>
                </a:moveTo>
                <a:lnTo>
                  <a:pt x="1691" y="3416"/>
                </a:lnTo>
                <a:lnTo>
                  <a:pt x="1691" y="3429"/>
                </a:lnTo>
                <a:moveTo>
                  <a:pt x="1691" y="3487"/>
                </a:moveTo>
                <a:lnTo>
                  <a:pt x="1691" y="3487"/>
                </a:lnTo>
                <a:lnTo>
                  <a:pt x="1691" y="3500"/>
                </a:lnTo>
                <a:moveTo>
                  <a:pt x="1691" y="3558"/>
                </a:moveTo>
                <a:lnTo>
                  <a:pt x="1691" y="3558"/>
                </a:lnTo>
                <a:lnTo>
                  <a:pt x="1691" y="3571"/>
                </a:lnTo>
                <a:moveTo>
                  <a:pt x="1691" y="3629"/>
                </a:moveTo>
                <a:lnTo>
                  <a:pt x="1691" y="3629"/>
                </a:lnTo>
                <a:lnTo>
                  <a:pt x="1691" y="3642"/>
                </a:lnTo>
                <a:moveTo>
                  <a:pt x="1691" y="3700"/>
                </a:moveTo>
                <a:lnTo>
                  <a:pt x="1691" y="3700"/>
                </a:lnTo>
                <a:lnTo>
                  <a:pt x="1691" y="3713"/>
                </a:lnTo>
                <a:moveTo>
                  <a:pt x="1691" y="3771"/>
                </a:moveTo>
                <a:lnTo>
                  <a:pt x="1691" y="3771"/>
                </a:lnTo>
                <a:lnTo>
                  <a:pt x="1691" y="3784"/>
                </a:lnTo>
                <a:moveTo>
                  <a:pt x="1691" y="3841"/>
                </a:moveTo>
                <a:lnTo>
                  <a:pt x="1691" y="3841"/>
                </a:lnTo>
                <a:lnTo>
                  <a:pt x="1691" y="3855"/>
                </a:lnTo>
                <a:moveTo>
                  <a:pt x="1691" y="3912"/>
                </a:moveTo>
                <a:lnTo>
                  <a:pt x="1691" y="3912"/>
                </a:lnTo>
                <a:lnTo>
                  <a:pt x="1691" y="3926"/>
                </a:lnTo>
                <a:moveTo>
                  <a:pt x="1691" y="3983"/>
                </a:moveTo>
                <a:lnTo>
                  <a:pt x="1691" y="3983"/>
                </a:lnTo>
                <a:lnTo>
                  <a:pt x="1691" y="3997"/>
                </a:lnTo>
                <a:moveTo>
                  <a:pt x="1691" y="4054"/>
                </a:moveTo>
                <a:lnTo>
                  <a:pt x="1691" y="4054"/>
                </a:lnTo>
                <a:lnTo>
                  <a:pt x="1691" y="4068"/>
                </a:lnTo>
                <a:moveTo>
                  <a:pt x="1691" y="4125"/>
                </a:moveTo>
                <a:lnTo>
                  <a:pt x="1691" y="4125"/>
                </a:lnTo>
                <a:lnTo>
                  <a:pt x="1691" y="4139"/>
                </a:lnTo>
                <a:moveTo>
                  <a:pt x="1691" y="4196"/>
                </a:moveTo>
                <a:lnTo>
                  <a:pt x="1691" y="4196"/>
                </a:lnTo>
                <a:lnTo>
                  <a:pt x="1691" y="4209"/>
                </a:lnTo>
                <a:moveTo>
                  <a:pt x="1691" y="4267"/>
                </a:moveTo>
                <a:lnTo>
                  <a:pt x="1691" y="4267"/>
                </a:lnTo>
                <a:lnTo>
                  <a:pt x="1691" y="4280"/>
                </a:lnTo>
                <a:moveTo>
                  <a:pt x="1691" y="4338"/>
                </a:moveTo>
                <a:lnTo>
                  <a:pt x="1691" y="4338"/>
                </a:lnTo>
                <a:lnTo>
                  <a:pt x="1691" y="4351"/>
                </a:lnTo>
              </a:path>
            </a:pathLst>
          </a:custGeom>
          <a:noFill/>
          <a:ln w="2222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18" name="Freeform 85">
            <a:extLst>
              <a:ext uri="{FF2B5EF4-FFF2-40B4-BE49-F238E27FC236}">
                <a16:creationId xmlns:a16="http://schemas.microsoft.com/office/drawing/2014/main" id="{84A950CA-CB94-4107-B74C-9357398ECB42}"/>
              </a:ext>
            </a:extLst>
          </p:cNvPr>
          <p:cNvSpPr>
            <a:spLocks/>
          </p:cNvSpPr>
          <p:nvPr/>
        </p:nvSpPr>
        <p:spPr bwMode="auto">
          <a:xfrm>
            <a:off x="7685071" y="2093413"/>
            <a:ext cx="0" cy="33337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19" name="Freeform 86">
            <a:extLst>
              <a:ext uri="{FF2B5EF4-FFF2-40B4-BE49-F238E27FC236}">
                <a16:creationId xmlns:a16="http://schemas.microsoft.com/office/drawing/2014/main" id="{596989F8-15B2-4E89-AC60-204DF7712652}"/>
              </a:ext>
            </a:extLst>
          </p:cNvPr>
          <p:cNvSpPr>
            <a:spLocks/>
          </p:cNvSpPr>
          <p:nvPr/>
        </p:nvSpPr>
        <p:spPr bwMode="auto">
          <a:xfrm>
            <a:off x="7716821" y="2093413"/>
            <a:ext cx="0" cy="33337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0" name="Freeform 87">
            <a:extLst>
              <a:ext uri="{FF2B5EF4-FFF2-40B4-BE49-F238E27FC236}">
                <a16:creationId xmlns:a16="http://schemas.microsoft.com/office/drawing/2014/main" id="{F6941E2E-B618-49CF-8CB3-DDB18AD97DD3}"/>
              </a:ext>
            </a:extLst>
          </p:cNvPr>
          <p:cNvSpPr>
            <a:spLocks/>
          </p:cNvSpPr>
          <p:nvPr/>
        </p:nvSpPr>
        <p:spPr bwMode="auto">
          <a:xfrm>
            <a:off x="7793021" y="26680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1" name="Freeform 88">
            <a:extLst>
              <a:ext uri="{FF2B5EF4-FFF2-40B4-BE49-F238E27FC236}">
                <a16:creationId xmlns:a16="http://schemas.microsoft.com/office/drawing/2014/main" id="{FEC8E1D6-3FE9-45B2-825C-2DCE7854F72C}"/>
              </a:ext>
            </a:extLst>
          </p:cNvPr>
          <p:cNvSpPr>
            <a:spLocks/>
          </p:cNvSpPr>
          <p:nvPr/>
        </p:nvSpPr>
        <p:spPr bwMode="auto">
          <a:xfrm>
            <a:off x="7805721" y="26680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2" name="Freeform 89">
            <a:extLst>
              <a:ext uri="{FF2B5EF4-FFF2-40B4-BE49-F238E27FC236}">
                <a16:creationId xmlns:a16="http://schemas.microsoft.com/office/drawing/2014/main" id="{402787A3-5EC3-4FED-A2EC-DFBE31696B04}"/>
              </a:ext>
            </a:extLst>
          </p:cNvPr>
          <p:cNvSpPr>
            <a:spLocks/>
          </p:cNvSpPr>
          <p:nvPr/>
        </p:nvSpPr>
        <p:spPr bwMode="auto">
          <a:xfrm>
            <a:off x="7818421" y="26680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3" name="Freeform 90">
            <a:extLst>
              <a:ext uri="{FF2B5EF4-FFF2-40B4-BE49-F238E27FC236}">
                <a16:creationId xmlns:a16="http://schemas.microsoft.com/office/drawing/2014/main" id="{03B91319-4E39-44CC-9735-691E20E80A4D}"/>
              </a:ext>
            </a:extLst>
          </p:cNvPr>
          <p:cNvSpPr>
            <a:spLocks/>
          </p:cNvSpPr>
          <p:nvPr/>
        </p:nvSpPr>
        <p:spPr bwMode="auto">
          <a:xfrm>
            <a:off x="7870808" y="291732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4" name="Freeform 91">
            <a:extLst>
              <a:ext uri="{FF2B5EF4-FFF2-40B4-BE49-F238E27FC236}">
                <a16:creationId xmlns:a16="http://schemas.microsoft.com/office/drawing/2014/main" id="{29FEACF7-52DC-4460-B005-3BAB081B53CF}"/>
              </a:ext>
            </a:extLst>
          </p:cNvPr>
          <p:cNvSpPr>
            <a:spLocks/>
          </p:cNvSpPr>
          <p:nvPr/>
        </p:nvSpPr>
        <p:spPr bwMode="auto">
          <a:xfrm>
            <a:off x="8124808" y="3755525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5" name="Freeform 92">
            <a:extLst>
              <a:ext uri="{FF2B5EF4-FFF2-40B4-BE49-F238E27FC236}">
                <a16:creationId xmlns:a16="http://schemas.microsoft.com/office/drawing/2014/main" id="{B2499B23-ADAE-494A-B9A1-DE9DAC96EC83}"/>
              </a:ext>
            </a:extLst>
          </p:cNvPr>
          <p:cNvSpPr>
            <a:spLocks/>
          </p:cNvSpPr>
          <p:nvPr/>
        </p:nvSpPr>
        <p:spPr bwMode="auto">
          <a:xfrm>
            <a:off x="8399446" y="4104775"/>
            <a:ext cx="0" cy="33337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6" name="Freeform 93">
            <a:extLst>
              <a:ext uri="{FF2B5EF4-FFF2-40B4-BE49-F238E27FC236}">
                <a16:creationId xmlns:a16="http://schemas.microsoft.com/office/drawing/2014/main" id="{59BA7315-657F-4E36-920A-6937791CDCCD}"/>
              </a:ext>
            </a:extLst>
          </p:cNvPr>
          <p:cNvSpPr>
            <a:spLocks/>
          </p:cNvSpPr>
          <p:nvPr/>
        </p:nvSpPr>
        <p:spPr bwMode="auto">
          <a:xfrm>
            <a:off x="8458183" y="4104775"/>
            <a:ext cx="0" cy="33337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7" name="Freeform 94">
            <a:extLst>
              <a:ext uri="{FF2B5EF4-FFF2-40B4-BE49-F238E27FC236}">
                <a16:creationId xmlns:a16="http://schemas.microsoft.com/office/drawing/2014/main" id="{1B6FE07F-F435-488A-88D5-E58EB5E1DF04}"/>
              </a:ext>
            </a:extLst>
          </p:cNvPr>
          <p:cNvSpPr>
            <a:spLocks/>
          </p:cNvSpPr>
          <p:nvPr/>
        </p:nvSpPr>
        <p:spPr bwMode="auto">
          <a:xfrm>
            <a:off x="7178658" y="1615575"/>
            <a:ext cx="2544763" cy="2138362"/>
          </a:xfrm>
          <a:custGeom>
            <a:avLst/>
            <a:gdLst>
              <a:gd name="T0" fmla="*/ 325 w 3114"/>
              <a:gd name="T1" fmla="*/ 30 h 2616"/>
              <a:gd name="T2" fmla="*/ 371 w 3114"/>
              <a:gd name="T3" fmla="*/ 89 h 2616"/>
              <a:gd name="T4" fmla="*/ 405 w 3114"/>
              <a:gd name="T5" fmla="*/ 149 h 2616"/>
              <a:gd name="T6" fmla="*/ 424 w 3114"/>
              <a:gd name="T7" fmla="*/ 208 h 2616"/>
              <a:gd name="T8" fmla="*/ 443 w 3114"/>
              <a:gd name="T9" fmla="*/ 267 h 2616"/>
              <a:gd name="T10" fmla="*/ 464 w 3114"/>
              <a:gd name="T11" fmla="*/ 387 h 2616"/>
              <a:gd name="T12" fmla="*/ 487 w 3114"/>
              <a:gd name="T13" fmla="*/ 446 h 2616"/>
              <a:gd name="T14" fmla="*/ 576 w 3114"/>
              <a:gd name="T15" fmla="*/ 505 h 2616"/>
              <a:gd name="T16" fmla="*/ 594 w 3114"/>
              <a:gd name="T17" fmla="*/ 565 h 2616"/>
              <a:gd name="T18" fmla="*/ 616 w 3114"/>
              <a:gd name="T19" fmla="*/ 595 h 2616"/>
              <a:gd name="T20" fmla="*/ 627 w 3114"/>
              <a:gd name="T21" fmla="*/ 654 h 2616"/>
              <a:gd name="T22" fmla="*/ 679 w 3114"/>
              <a:gd name="T23" fmla="*/ 715 h 2616"/>
              <a:gd name="T24" fmla="*/ 696 w 3114"/>
              <a:gd name="T25" fmla="*/ 774 h 2616"/>
              <a:gd name="T26" fmla="*/ 722 w 3114"/>
              <a:gd name="T27" fmla="*/ 774 h 2616"/>
              <a:gd name="T28" fmla="*/ 731 w 3114"/>
              <a:gd name="T29" fmla="*/ 806 h 2616"/>
              <a:gd name="T30" fmla="*/ 754 w 3114"/>
              <a:gd name="T31" fmla="*/ 838 h 2616"/>
              <a:gd name="T32" fmla="*/ 779 w 3114"/>
              <a:gd name="T33" fmla="*/ 904 h 2616"/>
              <a:gd name="T34" fmla="*/ 813 w 3114"/>
              <a:gd name="T35" fmla="*/ 936 h 2616"/>
              <a:gd name="T36" fmla="*/ 831 w 3114"/>
              <a:gd name="T37" fmla="*/ 936 h 2616"/>
              <a:gd name="T38" fmla="*/ 847 w 3114"/>
              <a:gd name="T39" fmla="*/ 971 h 2616"/>
              <a:gd name="T40" fmla="*/ 917 w 3114"/>
              <a:gd name="T41" fmla="*/ 971 h 2616"/>
              <a:gd name="T42" fmla="*/ 923 w 3114"/>
              <a:gd name="T43" fmla="*/ 1045 h 2616"/>
              <a:gd name="T44" fmla="*/ 928 w 3114"/>
              <a:gd name="T45" fmla="*/ 1118 h 2616"/>
              <a:gd name="T46" fmla="*/ 1003 w 3114"/>
              <a:gd name="T47" fmla="*/ 1118 h 2616"/>
              <a:gd name="T48" fmla="*/ 1026 w 3114"/>
              <a:gd name="T49" fmla="*/ 1195 h 2616"/>
              <a:gd name="T50" fmla="*/ 1055 w 3114"/>
              <a:gd name="T51" fmla="*/ 1237 h 2616"/>
              <a:gd name="T52" fmla="*/ 1083 w 3114"/>
              <a:gd name="T53" fmla="*/ 1317 h 2616"/>
              <a:gd name="T54" fmla="*/ 1096 w 3114"/>
              <a:gd name="T55" fmla="*/ 1398 h 2616"/>
              <a:gd name="T56" fmla="*/ 1115 w 3114"/>
              <a:gd name="T57" fmla="*/ 1480 h 2616"/>
              <a:gd name="T58" fmla="*/ 1175 w 3114"/>
              <a:gd name="T59" fmla="*/ 1521 h 2616"/>
              <a:gd name="T60" fmla="*/ 1208 w 3114"/>
              <a:gd name="T61" fmla="*/ 1563 h 2616"/>
              <a:gd name="T62" fmla="*/ 1243 w 3114"/>
              <a:gd name="T63" fmla="*/ 1606 h 2616"/>
              <a:gd name="T64" fmla="*/ 1280 w 3114"/>
              <a:gd name="T65" fmla="*/ 1606 h 2616"/>
              <a:gd name="T66" fmla="*/ 1352 w 3114"/>
              <a:gd name="T67" fmla="*/ 1654 h 2616"/>
              <a:gd name="T68" fmla="*/ 1383 w 3114"/>
              <a:gd name="T69" fmla="*/ 1705 h 2616"/>
              <a:gd name="T70" fmla="*/ 1448 w 3114"/>
              <a:gd name="T71" fmla="*/ 1859 h 2616"/>
              <a:gd name="T72" fmla="*/ 1466 w 3114"/>
              <a:gd name="T73" fmla="*/ 1961 h 2616"/>
              <a:gd name="T74" fmla="*/ 1501 w 3114"/>
              <a:gd name="T75" fmla="*/ 1961 h 2616"/>
              <a:gd name="T76" fmla="*/ 1522 w 3114"/>
              <a:gd name="T77" fmla="*/ 2021 h 2616"/>
              <a:gd name="T78" fmla="*/ 1579 w 3114"/>
              <a:gd name="T79" fmla="*/ 2083 h 2616"/>
              <a:gd name="T80" fmla="*/ 1642 w 3114"/>
              <a:gd name="T81" fmla="*/ 2149 h 2616"/>
              <a:gd name="T82" fmla="*/ 1709 w 3114"/>
              <a:gd name="T83" fmla="*/ 2217 h 2616"/>
              <a:gd name="T84" fmla="*/ 1803 w 3114"/>
              <a:gd name="T85" fmla="*/ 2217 h 2616"/>
              <a:gd name="T86" fmla="*/ 1872 w 3114"/>
              <a:gd name="T87" fmla="*/ 2304 h 2616"/>
              <a:gd name="T88" fmla="*/ 1935 w 3114"/>
              <a:gd name="T89" fmla="*/ 2397 h 2616"/>
              <a:gd name="T90" fmla="*/ 2103 w 3114"/>
              <a:gd name="T91" fmla="*/ 2491 h 2616"/>
              <a:gd name="T92" fmla="*/ 2187 w 3114"/>
              <a:gd name="T93" fmla="*/ 2616 h 2616"/>
              <a:gd name="T94" fmla="*/ 2259 w 3114"/>
              <a:gd name="T95" fmla="*/ 2616 h 2616"/>
              <a:gd name="T96" fmla="*/ 2479 w 3114"/>
              <a:gd name="T97" fmla="*/ 2616 h 2616"/>
              <a:gd name="T98" fmla="*/ 2786 w 3114"/>
              <a:gd name="T99" fmla="*/ 2616 h 2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114" h="2616">
                <a:moveTo>
                  <a:pt x="0" y="0"/>
                </a:moveTo>
                <a:lnTo>
                  <a:pt x="0" y="0"/>
                </a:lnTo>
                <a:lnTo>
                  <a:pt x="325" y="0"/>
                </a:lnTo>
                <a:lnTo>
                  <a:pt x="325" y="30"/>
                </a:lnTo>
                <a:lnTo>
                  <a:pt x="343" y="30"/>
                </a:lnTo>
                <a:lnTo>
                  <a:pt x="343" y="61"/>
                </a:lnTo>
                <a:lnTo>
                  <a:pt x="371" y="61"/>
                </a:lnTo>
                <a:lnTo>
                  <a:pt x="371" y="89"/>
                </a:lnTo>
                <a:lnTo>
                  <a:pt x="379" y="89"/>
                </a:lnTo>
                <a:lnTo>
                  <a:pt x="379" y="120"/>
                </a:lnTo>
                <a:lnTo>
                  <a:pt x="379" y="149"/>
                </a:lnTo>
                <a:lnTo>
                  <a:pt x="405" y="149"/>
                </a:lnTo>
                <a:lnTo>
                  <a:pt x="405" y="179"/>
                </a:lnTo>
                <a:lnTo>
                  <a:pt x="419" y="179"/>
                </a:lnTo>
                <a:lnTo>
                  <a:pt x="419" y="208"/>
                </a:lnTo>
                <a:lnTo>
                  <a:pt x="424" y="208"/>
                </a:lnTo>
                <a:lnTo>
                  <a:pt x="424" y="238"/>
                </a:lnTo>
                <a:lnTo>
                  <a:pt x="440" y="238"/>
                </a:lnTo>
                <a:lnTo>
                  <a:pt x="440" y="267"/>
                </a:lnTo>
                <a:lnTo>
                  <a:pt x="443" y="267"/>
                </a:lnTo>
                <a:lnTo>
                  <a:pt x="443" y="297"/>
                </a:lnTo>
                <a:lnTo>
                  <a:pt x="443" y="357"/>
                </a:lnTo>
                <a:lnTo>
                  <a:pt x="464" y="357"/>
                </a:lnTo>
                <a:lnTo>
                  <a:pt x="464" y="387"/>
                </a:lnTo>
                <a:lnTo>
                  <a:pt x="475" y="387"/>
                </a:lnTo>
                <a:lnTo>
                  <a:pt x="475" y="416"/>
                </a:lnTo>
                <a:lnTo>
                  <a:pt x="487" y="416"/>
                </a:lnTo>
                <a:lnTo>
                  <a:pt x="487" y="446"/>
                </a:lnTo>
                <a:lnTo>
                  <a:pt x="565" y="446"/>
                </a:lnTo>
                <a:lnTo>
                  <a:pt x="565" y="475"/>
                </a:lnTo>
                <a:lnTo>
                  <a:pt x="576" y="475"/>
                </a:lnTo>
                <a:lnTo>
                  <a:pt x="576" y="505"/>
                </a:lnTo>
                <a:lnTo>
                  <a:pt x="581" y="505"/>
                </a:lnTo>
                <a:lnTo>
                  <a:pt x="581" y="536"/>
                </a:lnTo>
                <a:lnTo>
                  <a:pt x="594" y="536"/>
                </a:lnTo>
                <a:lnTo>
                  <a:pt x="594" y="565"/>
                </a:lnTo>
                <a:lnTo>
                  <a:pt x="600" y="565"/>
                </a:lnTo>
                <a:lnTo>
                  <a:pt x="600" y="595"/>
                </a:lnTo>
                <a:lnTo>
                  <a:pt x="608" y="595"/>
                </a:lnTo>
                <a:lnTo>
                  <a:pt x="616" y="595"/>
                </a:lnTo>
                <a:lnTo>
                  <a:pt x="616" y="624"/>
                </a:lnTo>
                <a:lnTo>
                  <a:pt x="621" y="624"/>
                </a:lnTo>
                <a:lnTo>
                  <a:pt x="621" y="654"/>
                </a:lnTo>
                <a:lnTo>
                  <a:pt x="627" y="654"/>
                </a:lnTo>
                <a:lnTo>
                  <a:pt x="627" y="685"/>
                </a:lnTo>
                <a:lnTo>
                  <a:pt x="651" y="685"/>
                </a:lnTo>
                <a:lnTo>
                  <a:pt x="651" y="715"/>
                </a:lnTo>
                <a:lnTo>
                  <a:pt x="679" y="715"/>
                </a:lnTo>
                <a:lnTo>
                  <a:pt x="679" y="744"/>
                </a:lnTo>
                <a:lnTo>
                  <a:pt x="693" y="744"/>
                </a:lnTo>
                <a:lnTo>
                  <a:pt x="696" y="744"/>
                </a:lnTo>
                <a:lnTo>
                  <a:pt x="696" y="774"/>
                </a:lnTo>
                <a:lnTo>
                  <a:pt x="698" y="774"/>
                </a:lnTo>
                <a:lnTo>
                  <a:pt x="706" y="774"/>
                </a:lnTo>
                <a:lnTo>
                  <a:pt x="719" y="774"/>
                </a:lnTo>
                <a:lnTo>
                  <a:pt x="722" y="774"/>
                </a:lnTo>
                <a:lnTo>
                  <a:pt x="723" y="774"/>
                </a:lnTo>
                <a:lnTo>
                  <a:pt x="725" y="774"/>
                </a:lnTo>
                <a:lnTo>
                  <a:pt x="731" y="774"/>
                </a:lnTo>
                <a:lnTo>
                  <a:pt x="731" y="806"/>
                </a:lnTo>
                <a:lnTo>
                  <a:pt x="743" y="806"/>
                </a:lnTo>
                <a:lnTo>
                  <a:pt x="744" y="806"/>
                </a:lnTo>
                <a:lnTo>
                  <a:pt x="744" y="838"/>
                </a:lnTo>
                <a:lnTo>
                  <a:pt x="754" y="838"/>
                </a:lnTo>
                <a:lnTo>
                  <a:pt x="770" y="838"/>
                </a:lnTo>
                <a:lnTo>
                  <a:pt x="770" y="870"/>
                </a:lnTo>
                <a:lnTo>
                  <a:pt x="779" y="870"/>
                </a:lnTo>
                <a:lnTo>
                  <a:pt x="779" y="904"/>
                </a:lnTo>
                <a:lnTo>
                  <a:pt x="789" y="904"/>
                </a:lnTo>
                <a:lnTo>
                  <a:pt x="803" y="904"/>
                </a:lnTo>
                <a:lnTo>
                  <a:pt x="803" y="936"/>
                </a:lnTo>
                <a:lnTo>
                  <a:pt x="813" y="936"/>
                </a:lnTo>
                <a:lnTo>
                  <a:pt x="818" y="936"/>
                </a:lnTo>
                <a:lnTo>
                  <a:pt x="819" y="936"/>
                </a:lnTo>
                <a:lnTo>
                  <a:pt x="824" y="936"/>
                </a:lnTo>
                <a:lnTo>
                  <a:pt x="831" y="936"/>
                </a:lnTo>
                <a:lnTo>
                  <a:pt x="831" y="971"/>
                </a:lnTo>
                <a:lnTo>
                  <a:pt x="834" y="971"/>
                </a:lnTo>
                <a:lnTo>
                  <a:pt x="837" y="971"/>
                </a:lnTo>
                <a:lnTo>
                  <a:pt x="847" y="971"/>
                </a:lnTo>
                <a:lnTo>
                  <a:pt x="863" y="971"/>
                </a:lnTo>
                <a:lnTo>
                  <a:pt x="872" y="971"/>
                </a:lnTo>
                <a:lnTo>
                  <a:pt x="891" y="971"/>
                </a:lnTo>
                <a:lnTo>
                  <a:pt x="917" y="971"/>
                </a:lnTo>
                <a:lnTo>
                  <a:pt x="917" y="1008"/>
                </a:lnTo>
                <a:lnTo>
                  <a:pt x="920" y="1008"/>
                </a:lnTo>
                <a:lnTo>
                  <a:pt x="920" y="1045"/>
                </a:lnTo>
                <a:lnTo>
                  <a:pt x="923" y="1045"/>
                </a:lnTo>
                <a:lnTo>
                  <a:pt x="923" y="1081"/>
                </a:lnTo>
                <a:lnTo>
                  <a:pt x="927" y="1081"/>
                </a:lnTo>
                <a:lnTo>
                  <a:pt x="927" y="1118"/>
                </a:lnTo>
                <a:lnTo>
                  <a:pt x="928" y="1118"/>
                </a:lnTo>
                <a:lnTo>
                  <a:pt x="967" y="1118"/>
                </a:lnTo>
                <a:lnTo>
                  <a:pt x="968" y="1118"/>
                </a:lnTo>
                <a:lnTo>
                  <a:pt x="984" y="1118"/>
                </a:lnTo>
                <a:lnTo>
                  <a:pt x="1003" y="1118"/>
                </a:lnTo>
                <a:lnTo>
                  <a:pt x="1003" y="1157"/>
                </a:lnTo>
                <a:lnTo>
                  <a:pt x="1010" y="1157"/>
                </a:lnTo>
                <a:lnTo>
                  <a:pt x="1010" y="1195"/>
                </a:lnTo>
                <a:lnTo>
                  <a:pt x="1026" y="1195"/>
                </a:lnTo>
                <a:lnTo>
                  <a:pt x="1029" y="1195"/>
                </a:lnTo>
                <a:lnTo>
                  <a:pt x="1051" y="1195"/>
                </a:lnTo>
                <a:lnTo>
                  <a:pt x="1051" y="1237"/>
                </a:lnTo>
                <a:lnTo>
                  <a:pt x="1055" y="1237"/>
                </a:lnTo>
                <a:lnTo>
                  <a:pt x="1055" y="1277"/>
                </a:lnTo>
                <a:lnTo>
                  <a:pt x="1071" y="1277"/>
                </a:lnTo>
                <a:lnTo>
                  <a:pt x="1083" y="1277"/>
                </a:lnTo>
                <a:lnTo>
                  <a:pt x="1083" y="1317"/>
                </a:lnTo>
                <a:lnTo>
                  <a:pt x="1093" y="1317"/>
                </a:lnTo>
                <a:lnTo>
                  <a:pt x="1093" y="1357"/>
                </a:lnTo>
                <a:lnTo>
                  <a:pt x="1096" y="1357"/>
                </a:lnTo>
                <a:lnTo>
                  <a:pt x="1096" y="1398"/>
                </a:lnTo>
                <a:lnTo>
                  <a:pt x="1106" y="1398"/>
                </a:lnTo>
                <a:lnTo>
                  <a:pt x="1106" y="1438"/>
                </a:lnTo>
                <a:lnTo>
                  <a:pt x="1115" y="1438"/>
                </a:lnTo>
                <a:lnTo>
                  <a:pt x="1115" y="1480"/>
                </a:lnTo>
                <a:lnTo>
                  <a:pt x="1157" y="1480"/>
                </a:lnTo>
                <a:lnTo>
                  <a:pt x="1162" y="1480"/>
                </a:lnTo>
                <a:lnTo>
                  <a:pt x="1162" y="1521"/>
                </a:lnTo>
                <a:lnTo>
                  <a:pt x="1175" y="1521"/>
                </a:lnTo>
                <a:lnTo>
                  <a:pt x="1189" y="1521"/>
                </a:lnTo>
                <a:lnTo>
                  <a:pt x="1189" y="1563"/>
                </a:lnTo>
                <a:lnTo>
                  <a:pt x="1205" y="1563"/>
                </a:lnTo>
                <a:lnTo>
                  <a:pt x="1208" y="1563"/>
                </a:lnTo>
                <a:lnTo>
                  <a:pt x="1231" y="1563"/>
                </a:lnTo>
                <a:lnTo>
                  <a:pt x="1231" y="1606"/>
                </a:lnTo>
                <a:lnTo>
                  <a:pt x="1240" y="1606"/>
                </a:lnTo>
                <a:lnTo>
                  <a:pt x="1243" y="1606"/>
                </a:lnTo>
                <a:lnTo>
                  <a:pt x="1248" y="1606"/>
                </a:lnTo>
                <a:lnTo>
                  <a:pt x="1253" y="1606"/>
                </a:lnTo>
                <a:lnTo>
                  <a:pt x="1275" y="1606"/>
                </a:lnTo>
                <a:lnTo>
                  <a:pt x="1280" y="1606"/>
                </a:lnTo>
                <a:lnTo>
                  <a:pt x="1327" y="1606"/>
                </a:lnTo>
                <a:lnTo>
                  <a:pt x="1338" y="1606"/>
                </a:lnTo>
                <a:lnTo>
                  <a:pt x="1338" y="1654"/>
                </a:lnTo>
                <a:lnTo>
                  <a:pt x="1352" y="1654"/>
                </a:lnTo>
                <a:lnTo>
                  <a:pt x="1355" y="1654"/>
                </a:lnTo>
                <a:lnTo>
                  <a:pt x="1355" y="1705"/>
                </a:lnTo>
                <a:lnTo>
                  <a:pt x="1375" y="1705"/>
                </a:lnTo>
                <a:lnTo>
                  <a:pt x="1383" y="1705"/>
                </a:lnTo>
                <a:lnTo>
                  <a:pt x="1383" y="1757"/>
                </a:lnTo>
                <a:lnTo>
                  <a:pt x="1383" y="1808"/>
                </a:lnTo>
                <a:lnTo>
                  <a:pt x="1448" y="1808"/>
                </a:lnTo>
                <a:lnTo>
                  <a:pt x="1448" y="1859"/>
                </a:lnTo>
                <a:lnTo>
                  <a:pt x="1455" y="1859"/>
                </a:lnTo>
                <a:lnTo>
                  <a:pt x="1455" y="1910"/>
                </a:lnTo>
                <a:lnTo>
                  <a:pt x="1466" y="1910"/>
                </a:lnTo>
                <a:lnTo>
                  <a:pt x="1466" y="1961"/>
                </a:lnTo>
                <a:lnTo>
                  <a:pt x="1469" y="1961"/>
                </a:lnTo>
                <a:lnTo>
                  <a:pt x="1471" y="1961"/>
                </a:lnTo>
                <a:lnTo>
                  <a:pt x="1487" y="1961"/>
                </a:lnTo>
                <a:lnTo>
                  <a:pt x="1501" y="1961"/>
                </a:lnTo>
                <a:lnTo>
                  <a:pt x="1506" y="1961"/>
                </a:lnTo>
                <a:lnTo>
                  <a:pt x="1519" y="1961"/>
                </a:lnTo>
                <a:lnTo>
                  <a:pt x="1519" y="2021"/>
                </a:lnTo>
                <a:lnTo>
                  <a:pt x="1522" y="2021"/>
                </a:lnTo>
                <a:lnTo>
                  <a:pt x="1525" y="2021"/>
                </a:lnTo>
                <a:lnTo>
                  <a:pt x="1544" y="2021"/>
                </a:lnTo>
                <a:lnTo>
                  <a:pt x="1544" y="2083"/>
                </a:lnTo>
                <a:lnTo>
                  <a:pt x="1579" y="2083"/>
                </a:lnTo>
                <a:lnTo>
                  <a:pt x="1597" y="2083"/>
                </a:lnTo>
                <a:lnTo>
                  <a:pt x="1602" y="2083"/>
                </a:lnTo>
                <a:lnTo>
                  <a:pt x="1602" y="2149"/>
                </a:lnTo>
                <a:lnTo>
                  <a:pt x="1642" y="2149"/>
                </a:lnTo>
                <a:lnTo>
                  <a:pt x="1688" y="2149"/>
                </a:lnTo>
                <a:lnTo>
                  <a:pt x="1707" y="2149"/>
                </a:lnTo>
                <a:lnTo>
                  <a:pt x="1707" y="2217"/>
                </a:lnTo>
                <a:lnTo>
                  <a:pt x="1709" y="2217"/>
                </a:lnTo>
                <a:lnTo>
                  <a:pt x="1738" y="2217"/>
                </a:lnTo>
                <a:lnTo>
                  <a:pt x="1754" y="2217"/>
                </a:lnTo>
                <a:lnTo>
                  <a:pt x="1797" y="2217"/>
                </a:lnTo>
                <a:lnTo>
                  <a:pt x="1803" y="2217"/>
                </a:lnTo>
                <a:lnTo>
                  <a:pt x="1856" y="2217"/>
                </a:lnTo>
                <a:lnTo>
                  <a:pt x="1867" y="2217"/>
                </a:lnTo>
                <a:lnTo>
                  <a:pt x="1867" y="2304"/>
                </a:lnTo>
                <a:lnTo>
                  <a:pt x="1872" y="2304"/>
                </a:lnTo>
                <a:lnTo>
                  <a:pt x="1901" y="2304"/>
                </a:lnTo>
                <a:lnTo>
                  <a:pt x="1903" y="2304"/>
                </a:lnTo>
                <a:lnTo>
                  <a:pt x="1903" y="2397"/>
                </a:lnTo>
                <a:lnTo>
                  <a:pt x="1935" y="2397"/>
                </a:lnTo>
                <a:lnTo>
                  <a:pt x="1935" y="2491"/>
                </a:lnTo>
                <a:lnTo>
                  <a:pt x="1978" y="2491"/>
                </a:lnTo>
                <a:lnTo>
                  <a:pt x="1983" y="2491"/>
                </a:lnTo>
                <a:lnTo>
                  <a:pt x="2103" y="2491"/>
                </a:lnTo>
                <a:lnTo>
                  <a:pt x="2162" y="2491"/>
                </a:lnTo>
                <a:lnTo>
                  <a:pt x="2179" y="2491"/>
                </a:lnTo>
                <a:lnTo>
                  <a:pt x="2187" y="2491"/>
                </a:lnTo>
                <a:lnTo>
                  <a:pt x="2187" y="2616"/>
                </a:lnTo>
                <a:lnTo>
                  <a:pt x="2208" y="2616"/>
                </a:lnTo>
                <a:lnTo>
                  <a:pt x="2242" y="2616"/>
                </a:lnTo>
                <a:lnTo>
                  <a:pt x="2247" y="2616"/>
                </a:lnTo>
                <a:lnTo>
                  <a:pt x="2259" y="2616"/>
                </a:lnTo>
                <a:lnTo>
                  <a:pt x="2298" y="2616"/>
                </a:lnTo>
                <a:lnTo>
                  <a:pt x="2349" y="2616"/>
                </a:lnTo>
                <a:lnTo>
                  <a:pt x="2416" y="2616"/>
                </a:lnTo>
                <a:lnTo>
                  <a:pt x="2479" y="2616"/>
                </a:lnTo>
                <a:lnTo>
                  <a:pt x="2519" y="2616"/>
                </a:lnTo>
                <a:lnTo>
                  <a:pt x="2664" y="2616"/>
                </a:lnTo>
                <a:lnTo>
                  <a:pt x="2717" y="2616"/>
                </a:lnTo>
                <a:lnTo>
                  <a:pt x="2786" y="2616"/>
                </a:lnTo>
                <a:lnTo>
                  <a:pt x="2933" y="2616"/>
                </a:lnTo>
                <a:lnTo>
                  <a:pt x="3114" y="2616"/>
                </a:lnTo>
              </a:path>
            </a:pathLst>
          </a:custGeom>
          <a:noFill/>
          <a:ln w="22225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8" name="Freeform 95">
            <a:extLst>
              <a:ext uri="{FF2B5EF4-FFF2-40B4-BE49-F238E27FC236}">
                <a16:creationId xmlns:a16="http://schemas.microsoft.com/office/drawing/2014/main" id="{AE53AFF3-7158-4B35-A312-50FC3398C15E}"/>
              </a:ext>
            </a:extLst>
          </p:cNvPr>
          <p:cNvSpPr>
            <a:spLocks/>
          </p:cNvSpPr>
          <p:nvPr/>
        </p:nvSpPr>
        <p:spPr bwMode="auto">
          <a:xfrm>
            <a:off x="7675546" y="20711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29" name="Freeform 96">
            <a:extLst>
              <a:ext uri="{FF2B5EF4-FFF2-40B4-BE49-F238E27FC236}">
                <a16:creationId xmlns:a16="http://schemas.microsoft.com/office/drawing/2014/main" id="{FEF050DE-B13C-4677-89DA-C1309468D735}"/>
              </a:ext>
            </a:extLst>
          </p:cNvPr>
          <p:cNvSpPr>
            <a:spLocks/>
          </p:cNvSpPr>
          <p:nvPr/>
        </p:nvSpPr>
        <p:spPr bwMode="auto">
          <a:xfrm>
            <a:off x="7745396" y="219183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0" name="Freeform 97">
            <a:extLst>
              <a:ext uri="{FF2B5EF4-FFF2-40B4-BE49-F238E27FC236}">
                <a16:creationId xmlns:a16="http://schemas.microsoft.com/office/drawing/2014/main" id="{01361D72-12E3-4A2E-A11F-5DDED2DEA330}"/>
              </a:ext>
            </a:extLst>
          </p:cNvPr>
          <p:cNvSpPr>
            <a:spLocks/>
          </p:cNvSpPr>
          <p:nvPr/>
        </p:nvSpPr>
        <p:spPr bwMode="auto">
          <a:xfrm>
            <a:off x="7750158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1" name="Freeform 98">
            <a:extLst>
              <a:ext uri="{FF2B5EF4-FFF2-40B4-BE49-F238E27FC236}">
                <a16:creationId xmlns:a16="http://schemas.microsoft.com/office/drawing/2014/main" id="{6771A5C2-B399-4445-9FC8-68DE050E6224}"/>
              </a:ext>
            </a:extLst>
          </p:cNvPr>
          <p:cNvSpPr>
            <a:spLocks/>
          </p:cNvSpPr>
          <p:nvPr/>
        </p:nvSpPr>
        <p:spPr bwMode="auto">
          <a:xfrm>
            <a:off x="7756508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2" name="Freeform 99">
            <a:extLst>
              <a:ext uri="{FF2B5EF4-FFF2-40B4-BE49-F238E27FC236}">
                <a16:creationId xmlns:a16="http://schemas.microsoft.com/office/drawing/2014/main" id="{4EEF0A6D-A895-41D4-AFD8-6A078094B83F}"/>
              </a:ext>
            </a:extLst>
          </p:cNvPr>
          <p:cNvSpPr>
            <a:spLocks/>
          </p:cNvSpPr>
          <p:nvPr/>
        </p:nvSpPr>
        <p:spPr bwMode="auto">
          <a:xfrm>
            <a:off x="7766033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3" name="Freeform 100">
            <a:extLst>
              <a:ext uri="{FF2B5EF4-FFF2-40B4-BE49-F238E27FC236}">
                <a16:creationId xmlns:a16="http://schemas.microsoft.com/office/drawing/2014/main" id="{DF067369-0417-4D01-80B9-C024EB755526}"/>
              </a:ext>
            </a:extLst>
          </p:cNvPr>
          <p:cNvSpPr>
            <a:spLocks/>
          </p:cNvSpPr>
          <p:nvPr/>
        </p:nvSpPr>
        <p:spPr bwMode="auto">
          <a:xfrm>
            <a:off x="7769208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4" name="Freeform 101">
            <a:extLst>
              <a:ext uri="{FF2B5EF4-FFF2-40B4-BE49-F238E27FC236}">
                <a16:creationId xmlns:a16="http://schemas.microsoft.com/office/drawing/2014/main" id="{8ED76ED0-9441-4A96-8671-230778988EB0}"/>
              </a:ext>
            </a:extLst>
          </p:cNvPr>
          <p:cNvSpPr>
            <a:spLocks/>
          </p:cNvSpPr>
          <p:nvPr/>
        </p:nvSpPr>
        <p:spPr bwMode="auto">
          <a:xfrm>
            <a:off x="7769208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5" name="Freeform 102">
            <a:extLst>
              <a:ext uri="{FF2B5EF4-FFF2-40B4-BE49-F238E27FC236}">
                <a16:creationId xmlns:a16="http://schemas.microsoft.com/office/drawing/2014/main" id="{EA140F26-A350-4FF2-A7FB-3220EF2F85C5}"/>
              </a:ext>
            </a:extLst>
          </p:cNvPr>
          <p:cNvSpPr>
            <a:spLocks/>
          </p:cNvSpPr>
          <p:nvPr/>
        </p:nvSpPr>
        <p:spPr bwMode="auto">
          <a:xfrm>
            <a:off x="7770796" y="221723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6" name="Freeform 103">
            <a:extLst>
              <a:ext uri="{FF2B5EF4-FFF2-40B4-BE49-F238E27FC236}">
                <a16:creationId xmlns:a16="http://schemas.microsoft.com/office/drawing/2014/main" id="{74949CB5-4560-4666-B291-41FC011313E5}"/>
              </a:ext>
            </a:extLst>
          </p:cNvPr>
          <p:cNvSpPr>
            <a:spLocks/>
          </p:cNvSpPr>
          <p:nvPr/>
        </p:nvSpPr>
        <p:spPr bwMode="auto">
          <a:xfrm>
            <a:off x="7786671" y="224422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7" name="Freeform 104">
            <a:extLst>
              <a:ext uri="{FF2B5EF4-FFF2-40B4-BE49-F238E27FC236}">
                <a16:creationId xmlns:a16="http://schemas.microsoft.com/office/drawing/2014/main" id="{2E2EE0DC-F7A1-4216-9483-1C9F4732199D}"/>
              </a:ext>
            </a:extLst>
          </p:cNvPr>
          <p:cNvSpPr>
            <a:spLocks/>
          </p:cNvSpPr>
          <p:nvPr/>
        </p:nvSpPr>
        <p:spPr bwMode="auto">
          <a:xfrm>
            <a:off x="7794608" y="22696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8" name="Freeform 105">
            <a:extLst>
              <a:ext uri="{FF2B5EF4-FFF2-40B4-BE49-F238E27FC236}">
                <a16:creationId xmlns:a16="http://schemas.microsoft.com/office/drawing/2014/main" id="{7B83D892-518E-4B81-89B3-D52F93319956}"/>
              </a:ext>
            </a:extLst>
          </p:cNvPr>
          <p:cNvSpPr>
            <a:spLocks/>
          </p:cNvSpPr>
          <p:nvPr/>
        </p:nvSpPr>
        <p:spPr bwMode="auto">
          <a:xfrm>
            <a:off x="7815246" y="23236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39" name="Freeform 106">
            <a:extLst>
              <a:ext uri="{FF2B5EF4-FFF2-40B4-BE49-F238E27FC236}">
                <a16:creationId xmlns:a16="http://schemas.microsoft.com/office/drawing/2014/main" id="{FD536B1D-4498-4C15-B7AA-B196013CF5A7}"/>
              </a:ext>
            </a:extLst>
          </p:cNvPr>
          <p:cNvSpPr>
            <a:spLocks/>
          </p:cNvSpPr>
          <p:nvPr/>
        </p:nvSpPr>
        <p:spPr bwMode="auto">
          <a:xfrm>
            <a:off x="7823183" y="23236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0" name="Freeform 107">
            <a:extLst>
              <a:ext uri="{FF2B5EF4-FFF2-40B4-BE49-F238E27FC236}">
                <a16:creationId xmlns:a16="http://schemas.microsoft.com/office/drawing/2014/main" id="{AE61FCC4-D341-4B10-A7DD-CB3B6BCCE94F}"/>
              </a:ext>
            </a:extLst>
          </p:cNvPr>
          <p:cNvSpPr>
            <a:spLocks/>
          </p:cNvSpPr>
          <p:nvPr/>
        </p:nvSpPr>
        <p:spPr bwMode="auto">
          <a:xfrm>
            <a:off x="7843821" y="23490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1" name="Freeform 108">
            <a:extLst>
              <a:ext uri="{FF2B5EF4-FFF2-40B4-BE49-F238E27FC236}">
                <a16:creationId xmlns:a16="http://schemas.microsoft.com/office/drawing/2014/main" id="{872FDC7A-EFF2-41F9-B38F-D61AA6334DB9}"/>
              </a:ext>
            </a:extLst>
          </p:cNvPr>
          <p:cNvSpPr>
            <a:spLocks/>
          </p:cNvSpPr>
          <p:nvPr/>
        </p:nvSpPr>
        <p:spPr bwMode="auto">
          <a:xfrm>
            <a:off x="7846996" y="23490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2" name="Freeform 109">
            <a:extLst>
              <a:ext uri="{FF2B5EF4-FFF2-40B4-BE49-F238E27FC236}">
                <a16:creationId xmlns:a16="http://schemas.microsoft.com/office/drawing/2014/main" id="{D01D9D89-BCCA-4703-8267-BE1A7CE8C3D6}"/>
              </a:ext>
            </a:extLst>
          </p:cNvPr>
          <p:cNvSpPr>
            <a:spLocks/>
          </p:cNvSpPr>
          <p:nvPr/>
        </p:nvSpPr>
        <p:spPr bwMode="auto">
          <a:xfrm>
            <a:off x="7848583" y="23490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3" name="Freeform 110">
            <a:extLst>
              <a:ext uri="{FF2B5EF4-FFF2-40B4-BE49-F238E27FC236}">
                <a16:creationId xmlns:a16="http://schemas.microsoft.com/office/drawing/2014/main" id="{4EB5087B-67DD-4194-9232-90AEAA34FEA6}"/>
              </a:ext>
            </a:extLst>
          </p:cNvPr>
          <p:cNvSpPr>
            <a:spLocks/>
          </p:cNvSpPr>
          <p:nvPr/>
        </p:nvSpPr>
        <p:spPr bwMode="auto">
          <a:xfrm>
            <a:off x="7851758" y="23490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4" name="Freeform 111">
            <a:extLst>
              <a:ext uri="{FF2B5EF4-FFF2-40B4-BE49-F238E27FC236}">
                <a16:creationId xmlns:a16="http://schemas.microsoft.com/office/drawing/2014/main" id="{F5A13F93-7902-4E7F-A207-F52A0FC65A6C}"/>
              </a:ext>
            </a:extLst>
          </p:cNvPr>
          <p:cNvSpPr>
            <a:spLocks/>
          </p:cNvSpPr>
          <p:nvPr/>
        </p:nvSpPr>
        <p:spPr bwMode="auto">
          <a:xfrm>
            <a:off x="7861283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5" name="Freeform 112">
            <a:extLst>
              <a:ext uri="{FF2B5EF4-FFF2-40B4-BE49-F238E27FC236}">
                <a16:creationId xmlns:a16="http://schemas.microsoft.com/office/drawing/2014/main" id="{8ABFEF14-288D-45B2-B24A-A6183E388FD9}"/>
              </a:ext>
            </a:extLst>
          </p:cNvPr>
          <p:cNvSpPr>
            <a:spLocks/>
          </p:cNvSpPr>
          <p:nvPr/>
        </p:nvSpPr>
        <p:spPr bwMode="auto">
          <a:xfrm>
            <a:off x="7862871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6" name="Freeform 113">
            <a:extLst>
              <a:ext uri="{FF2B5EF4-FFF2-40B4-BE49-F238E27FC236}">
                <a16:creationId xmlns:a16="http://schemas.microsoft.com/office/drawing/2014/main" id="{4E62C8FA-9A04-48AD-9B92-1522DE677DB4}"/>
              </a:ext>
            </a:extLst>
          </p:cNvPr>
          <p:cNvSpPr>
            <a:spLocks/>
          </p:cNvSpPr>
          <p:nvPr/>
        </p:nvSpPr>
        <p:spPr bwMode="auto">
          <a:xfrm>
            <a:off x="7870808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7" name="Freeform 114">
            <a:extLst>
              <a:ext uri="{FF2B5EF4-FFF2-40B4-BE49-F238E27FC236}">
                <a16:creationId xmlns:a16="http://schemas.microsoft.com/office/drawing/2014/main" id="{9FC84DA3-AC4B-4C12-9FCD-BBF195A9738C}"/>
              </a:ext>
            </a:extLst>
          </p:cNvPr>
          <p:cNvSpPr>
            <a:spLocks/>
          </p:cNvSpPr>
          <p:nvPr/>
        </p:nvSpPr>
        <p:spPr bwMode="auto">
          <a:xfrm>
            <a:off x="7883508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8" name="Freeform 115">
            <a:extLst>
              <a:ext uri="{FF2B5EF4-FFF2-40B4-BE49-F238E27FC236}">
                <a16:creationId xmlns:a16="http://schemas.microsoft.com/office/drawing/2014/main" id="{59BF5A9C-7CA9-4B1F-B5A7-2F2965550C8C}"/>
              </a:ext>
            </a:extLst>
          </p:cNvPr>
          <p:cNvSpPr>
            <a:spLocks/>
          </p:cNvSpPr>
          <p:nvPr/>
        </p:nvSpPr>
        <p:spPr bwMode="auto">
          <a:xfrm>
            <a:off x="7891446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49" name="Freeform 116">
            <a:extLst>
              <a:ext uri="{FF2B5EF4-FFF2-40B4-BE49-F238E27FC236}">
                <a16:creationId xmlns:a16="http://schemas.microsoft.com/office/drawing/2014/main" id="{C0F187A9-0207-42DC-B4DA-AEA4879DFEFF}"/>
              </a:ext>
            </a:extLst>
          </p:cNvPr>
          <p:cNvSpPr>
            <a:spLocks/>
          </p:cNvSpPr>
          <p:nvPr/>
        </p:nvSpPr>
        <p:spPr bwMode="auto">
          <a:xfrm>
            <a:off x="7907321" y="2379163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0" name="Freeform 117">
            <a:extLst>
              <a:ext uri="{FF2B5EF4-FFF2-40B4-BE49-F238E27FC236}">
                <a16:creationId xmlns:a16="http://schemas.microsoft.com/office/drawing/2014/main" id="{E0603EC9-2B5B-4244-BE87-083712FFD16B}"/>
              </a:ext>
            </a:extLst>
          </p:cNvPr>
          <p:cNvSpPr>
            <a:spLocks/>
          </p:cNvSpPr>
          <p:nvPr/>
        </p:nvSpPr>
        <p:spPr bwMode="auto">
          <a:xfrm>
            <a:off x="7937483" y="24982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1" name="Freeform 118">
            <a:extLst>
              <a:ext uri="{FF2B5EF4-FFF2-40B4-BE49-F238E27FC236}">
                <a16:creationId xmlns:a16="http://schemas.microsoft.com/office/drawing/2014/main" id="{39B8DF94-32A5-46D0-91AC-4BA58A615270}"/>
              </a:ext>
            </a:extLst>
          </p:cNvPr>
          <p:cNvSpPr>
            <a:spLocks/>
          </p:cNvSpPr>
          <p:nvPr/>
        </p:nvSpPr>
        <p:spPr bwMode="auto">
          <a:xfrm>
            <a:off x="7969233" y="24982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2" name="Freeform 119">
            <a:extLst>
              <a:ext uri="{FF2B5EF4-FFF2-40B4-BE49-F238E27FC236}">
                <a16:creationId xmlns:a16="http://schemas.microsoft.com/office/drawing/2014/main" id="{43573875-57CA-4EA9-BF74-75CC663F11EA}"/>
              </a:ext>
            </a:extLst>
          </p:cNvPr>
          <p:cNvSpPr>
            <a:spLocks/>
          </p:cNvSpPr>
          <p:nvPr/>
        </p:nvSpPr>
        <p:spPr bwMode="auto">
          <a:xfrm>
            <a:off x="7969233" y="24982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3" name="Freeform 120">
            <a:extLst>
              <a:ext uri="{FF2B5EF4-FFF2-40B4-BE49-F238E27FC236}">
                <a16:creationId xmlns:a16="http://schemas.microsoft.com/office/drawing/2014/main" id="{7C8FD36F-2652-4AC5-97F0-B4112F90CA9E}"/>
              </a:ext>
            </a:extLst>
          </p:cNvPr>
          <p:cNvSpPr>
            <a:spLocks/>
          </p:cNvSpPr>
          <p:nvPr/>
        </p:nvSpPr>
        <p:spPr bwMode="auto">
          <a:xfrm>
            <a:off x="7983521" y="24982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4" name="Freeform 121">
            <a:extLst>
              <a:ext uri="{FF2B5EF4-FFF2-40B4-BE49-F238E27FC236}">
                <a16:creationId xmlns:a16="http://schemas.microsoft.com/office/drawing/2014/main" id="{212D4982-A269-4EAD-BB0D-11B6EE00CC73}"/>
              </a:ext>
            </a:extLst>
          </p:cNvPr>
          <p:cNvSpPr>
            <a:spLocks/>
          </p:cNvSpPr>
          <p:nvPr/>
        </p:nvSpPr>
        <p:spPr bwMode="auto">
          <a:xfrm>
            <a:off x="8016858" y="25617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5" name="Freeform 122">
            <a:extLst>
              <a:ext uri="{FF2B5EF4-FFF2-40B4-BE49-F238E27FC236}">
                <a16:creationId xmlns:a16="http://schemas.microsoft.com/office/drawing/2014/main" id="{8EE48A30-EB69-4EE9-88CD-3A44AB5C3BC1}"/>
              </a:ext>
            </a:extLst>
          </p:cNvPr>
          <p:cNvSpPr>
            <a:spLocks/>
          </p:cNvSpPr>
          <p:nvPr/>
        </p:nvSpPr>
        <p:spPr bwMode="auto">
          <a:xfrm>
            <a:off x="8020033" y="25617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6" name="Freeform 123">
            <a:extLst>
              <a:ext uri="{FF2B5EF4-FFF2-40B4-BE49-F238E27FC236}">
                <a16:creationId xmlns:a16="http://schemas.microsoft.com/office/drawing/2014/main" id="{7205CE4E-5B6F-4F7B-9FC9-8D5882F40B15}"/>
              </a:ext>
            </a:extLst>
          </p:cNvPr>
          <p:cNvSpPr>
            <a:spLocks/>
          </p:cNvSpPr>
          <p:nvPr/>
        </p:nvSpPr>
        <p:spPr bwMode="auto">
          <a:xfrm>
            <a:off x="8020033" y="25617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7" name="Freeform 124">
            <a:extLst>
              <a:ext uri="{FF2B5EF4-FFF2-40B4-BE49-F238E27FC236}">
                <a16:creationId xmlns:a16="http://schemas.microsoft.com/office/drawing/2014/main" id="{141F8F41-70F7-45E1-9854-D9417313020F}"/>
              </a:ext>
            </a:extLst>
          </p:cNvPr>
          <p:cNvSpPr>
            <a:spLocks/>
          </p:cNvSpPr>
          <p:nvPr/>
        </p:nvSpPr>
        <p:spPr bwMode="auto">
          <a:xfrm>
            <a:off x="8053371" y="26284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8" name="Freeform 125">
            <a:extLst>
              <a:ext uri="{FF2B5EF4-FFF2-40B4-BE49-F238E27FC236}">
                <a16:creationId xmlns:a16="http://schemas.microsoft.com/office/drawing/2014/main" id="{935BF1B9-715B-4AB7-BA85-02E688B9F1DE}"/>
              </a:ext>
            </a:extLst>
          </p:cNvPr>
          <p:cNvSpPr>
            <a:spLocks/>
          </p:cNvSpPr>
          <p:nvPr/>
        </p:nvSpPr>
        <p:spPr bwMode="auto">
          <a:xfrm>
            <a:off x="8124808" y="27935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59" name="Freeform 126">
            <a:extLst>
              <a:ext uri="{FF2B5EF4-FFF2-40B4-BE49-F238E27FC236}">
                <a16:creationId xmlns:a16="http://schemas.microsoft.com/office/drawing/2014/main" id="{64C28874-0333-42EE-BABD-C51992D167B3}"/>
              </a:ext>
            </a:extLst>
          </p:cNvPr>
          <p:cNvSpPr>
            <a:spLocks/>
          </p:cNvSpPr>
          <p:nvPr/>
        </p:nvSpPr>
        <p:spPr bwMode="auto">
          <a:xfrm>
            <a:off x="8139096" y="282842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0" name="Freeform 127">
            <a:extLst>
              <a:ext uri="{FF2B5EF4-FFF2-40B4-BE49-F238E27FC236}">
                <a16:creationId xmlns:a16="http://schemas.microsoft.com/office/drawing/2014/main" id="{12DF97E7-7D51-4D13-B8CF-E7F8C075E202}"/>
              </a:ext>
            </a:extLst>
          </p:cNvPr>
          <p:cNvSpPr>
            <a:spLocks/>
          </p:cNvSpPr>
          <p:nvPr/>
        </p:nvSpPr>
        <p:spPr bwMode="auto">
          <a:xfrm>
            <a:off x="8162908" y="2861763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1" name="Freeform 128">
            <a:extLst>
              <a:ext uri="{FF2B5EF4-FFF2-40B4-BE49-F238E27FC236}">
                <a16:creationId xmlns:a16="http://schemas.microsoft.com/office/drawing/2014/main" id="{16E838BC-2EC3-4B1A-B31F-D13DFD3B2B19}"/>
              </a:ext>
            </a:extLst>
          </p:cNvPr>
          <p:cNvSpPr>
            <a:spLocks/>
          </p:cNvSpPr>
          <p:nvPr/>
        </p:nvSpPr>
        <p:spPr bwMode="auto">
          <a:xfrm>
            <a:off x="8166083" y="2861763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2" name="Freeform 129">
            <a:extLst>
              <a:ext uri="{FF2B5EF4-FFF2-40B4-BE49-F238E27FC236}">
                <a16:creationId xmlns:a16="http://schemas.microsoft.com/office/drawing/2014/main" id="{A19D1302-F990-4B2C-AAB4-72F8CAB9DA48}"/>
              </a:ext>
            </a:extLst>
          </p:cNvPr>
          <p:cNvSpPr>
            <a:spLocks/>
          </p:cNvSpPr>
          <p:nvPr/>
        </p:nvSpPr>
        <p:spPr bwMode="auto">
          <a:xfrm>
            <a:off x="8191483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3" name="Freeform 130">
            <a:extLst>
              <a:ext uri="{FF2B5EF4-FFF2-40B4-BE49-F238E27FC236}">
                <a16:creationId xmlns:a16="http://schemas.microsoft.com/office/drawing/2014/main" id="{8F68B58F-B6CB-47E4-9C69-49432741207E}"/>
              </a:ext>
            </a:extLst>
          </p:cNvPr>
          <p:cNvSpPr>
            <a:spLocks/>
          </p:cNvSpPr>
          <p:nvPr/>
        </p:nvSpPr>
        <p:spPr bwMode="auto">
          <a:xfrm>
            <a:off x="8194658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4" name="Freeform 131">
            <a:extLst>
              <a:ext uri="{FF2B5EF4-FFF2-40B4-BE49-F238E27FC236}">
                <a16:creationId xmlns:a16="http://schemas.microsoft.com/office/drawing/2014/main" id="{40A100F6-A0A3-4A81-A00C-3597DDF4AD6B}"/>
              </a:ext>
            </a:extLst>
          </p:cNvPr>
          <p:cNvSpPr>
            <a:spLocks/>
          </p:cNvSpPr>
          <p:nvPr/>
        </p:nvSpPr>
        <p:spPr bwMode="auto">
          <a:xfrm>
            <a:off x="8199421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5" name="Freeform 132">
            <a:extLst>
              <a:ext uri="{FF2B5EF4-FFF2-40B4-BE49-F238E27FC236}">
                <a16:creationId xmlns:a16="http://schemas.microsoft.com/office/drawing/2014/main" id="{5720DFF5-8B3C-421C-A3CA-6E6809D034C5}"/>
              </a:ext>
            </a:extLst>
          </p:cNvPr>
          <p:cNvSpPr>
            <a:spLocks/>
          </p:cNvSpPr>
          <p:nvPr/>
        </p:nvSpPr>
        <p:spPr bwMode="auto">
          <a:xfrm>
            <a:off x="8202596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6" name="Freeform 133">
            <a:extLst>
              <a:ext uri="{FF2B5EF4-FFF2-40B4-BE49-F238E27FC236}">
                <a16:creationId xmlns:a16="http://schemas.microsoft.com/office/drawing/2014/main" id="{A540024F-1750-4A32-947A-70E32812C688}"/>
              </a:ext>
            </a:extLst>
          </p:cNvPr>
          <p:cNvSpPr>
            <a:spLocks/>
          </p:cNvSpPr>
          <p:nvPr/>
        </p:nvSpPr>
        <p:spPr bwMode="auto">
          <a:xfrm>
            <a:off x="8220058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7" name="Freeform 134">
            <a:extLst>
              <a:ext uri="{FF2B5EF4-FFF2-40B4-BE49-F238E27FC236}">
                <a16:creationId xmlns:a16="http://schemas.microsoft.com/office/drawing/2014/main" id="{3B2CFC2C-7317-4C23-B566-71F3D4EE30BE}"/>
              </a:ext>
            </a:extLst>
          </p:cNvPr>
          <p:cNvSpPr>
            <a:spLocks/>
          </p:cNvSpPr>
          <p:nvPr/>
        </p:nvSpPr>
        <p:spPr bwMode="auto">
          <a:xfrm>
            <a:off x="8220058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8" name="Freeform 135">
            <a:extLst>
              <a:ext uri="{FF2B5EF4-FFF2-40B4-BE49-F238E27FC236}">
                <a16:creationId xmlns:a16="http://schemas.microsoft.com/office/drawing/2014/main" id="{60FECFE6-2B81-4398-89A7-27000DC830F9}"/>
              </a:ext>
            </a:extLst>
          </p:cNvPr>
          <p:cNvSpPr>
            <a:spLocks/>
          </p:cNvSpPr>
          <p:nvPr/>
        </p:nvSpPr>
        <p:spPr bwMode="auto">
          <a:xfrm>
            <a:off x="8224821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69" name="Freeform 136">
            <a:extLst>
              <a:ext uri="{FF2B5EF4-FFF2-40B4-BE49-F238E27FC236}">
                <a16:creationId xmlns:a16="http://schemas.microsoft.com/office/drawing/2014/main" id="{677F4603-CB62-417A-B78C-82DBADBE9615}"/>
              </a:ext>
            </a:extLst>
          </p:cNvPr>
          <p:cNvSpPr>
            <a:spLocks/>
          </p:cNvSpPr>
          <p:nvPr/>
        </p:nvSpPr>
        <p:spPr bwMode="auto">
          <a:xfrm>
            <a:off x="8262921" y="2898275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0" name="Freeform 137">
            <a:extLst>
              <a:ext uri="{FF2B5EF4-FFF2-40B4-BE49-F238E27FC236}">
                <a16:creationId xmlns:a16="http://schemas.microsoft.com/office/drawing/2014/main" id="{3980AC0C-4846-49B5-AD6D-52FEA80CEE76}"/>
              </a:ext>
            </a:extLst>
          </p:cNvPr>
          <p:cNvSpPr>
            <a:spLocks/>
          </p:cNvSpPr>
          <p:nvPr/>
        </p:nvSpPr>
        <p:spPr bwMode="auto">
          <a:xfrm>
            <a:off x="8283558" y="293637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1" name="Freeform 138">
            <a:extLst>
              <a:ext uri="{FF2B5EF4-FFF2-40B4-BE49-F238E27FC236}">
                <a16:creationId xmlns:a16="http://schemas.microsoft.com/office/drawing/2014/main" id="{26E4B21E-47CD-43B6-9DB7-96E0C1C6D003}"/>
              </a:ext>
            </a:extLst>
          </p:cNvPr>
          <p:cNvSpPr>
            <a:spLocks/>
          </p:cNvSpPr>
          <p:nvPr/>
        </p:nvSpPr>
        <p:spPr bwMode="auto">
          <a:xfrm>
            <a:off x="8302608" y="2979238"/>
            <a:ext cx="0" cy="30162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2" name="Freeform 139">
            <a:extLst>
              <a:ext uri="{FF2B5EF4-FFF2-40B4-BE49-F238E27FC236}">
                <a16:creationId xmlns:a16="http://schemas.microsoft.com/office/drawing/2014/main" id="{E0F17617-C891-414C-A8A5-63B2DB2DE234}"/>
              </a:ext>
            </a:extLst>
          </p:cNvPr>
          <p:cNvSpPr>
            <a:spLocks/>
          </p:cNvSpPr>
          <p:nvPr/>
        </p:nvSpPr>
        <p:spPr bwMode="auto">
          <a:xfrm>
            <a:off x="8367696" y="3145925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3" name="Freeform 140">
            <a:extLst>
              <a:ext uri="{FF2B5EF4-FFF2-40B4-BE49-F238E27FC236}">
                <a16:creationId xmlns:a16="http://schemas.microsoft.com/office/drawing/2014/main" id="{28582802-712F-4446-840A-288FCFEDA296}"/>
              </a:ext>
            </a:extLst>
          </p:cNvPr>
          <p:cNvSpPr>
            <a:spLocks/>
          </p:cNvSpPr>
          <p:nvPr/>
        </p:nvSpPr>
        <p:spPr bwMode="auto">
          <a:xfrm>
            <a:off x="8378808" y="318720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4" name="Freeform 141">
            <a:extLst>
              <a:ext uri="{FF2B5EF4-FFF2-40B4-BE49-F238E27FC236}">
                <a16:creationId xmlns:a16="http://schemas.microsoft.com/office/drawing/2014/main" id="{01820AB1-964D-4079-8738-00FA4A44061C}"/>
              </a:ext>
            </a:extLst>
          </p:cNvPr>
          <p:cNvSpPr>
            <a:spLocks/>
          </p:cNvSpPr>
          <p:nvPr/>
        </p:nvSpPr>
        <p:spPr bwMode="auto">
          <a:xfrm>
            <a:off x="8380396" y="318720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5" name="Freeform 142">
            <a:extLst>
              <a:ext uri="{FF2B5EF4-FFF2-40B4-BE49-F238E27FC236}">
                <a16:creationId xmlns:a16="http://schemas.microsoft.com/office/drawing/2014/main" id="{10EC4DD4-8E45-4CB7-A45F-79CF32526B2C}"/>
              </a:ext>
            </a:extLst>
          </p:cNvPr>
          <p:cNvSpPr>
            <a:spLocks/>
          </p:cNvSpPr>
          <p:nvPr/>
        </p:nvSpPr>
        <p:spPr bwMode="auto">
          <a:xfrm>
            <a:off x="8393096" y="318720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6" name="Freeform 143">
            <a:extLst>
              <a:ext uri="{FF2B5EF4-FFF2-40B4-BE49-F238E27FC236}">
                <a16:creationId xmlns:a16="http://schemas.microsoft.com/office/drawing/2014/main" id="{BDC730E2-2821-405A-A87D-FCA12AB345FE}"/>
              </a:ext>
            </a:extLst>
          </p:cNvPr>
          <p:cNvSpPr>
            <a:spLocks/>
          </p:cNvSpPr>
          <p:nvPr/>
        </p:nvSpPr>
        <p:spPr bwMode="auto">
          <a:xfrm>
            <a:off x="8405796" y="318720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7" name="Freeform 144">
            <a:extLst>
              <a:ext uri="{FF2B5EF4-FFF2-40B4-BE49-F238E27FC236}">
                <a16:creationId xmlns:a16="http://schemas.microsoft.com/office/drawing/2014/main" id="{EF36A0B1-E973-4AFE-A4E2-8F071E4A1FD1}"/>
              </a:ext>
            </a:extLst>
          </p:cNvPr>
          <p:cNvSpPr>
            <a:spLocks/>
          </p:cNvSpPr>
          <p:nvPr/>
        </p:nvSpPr>
        <p:spPr bwMode="auto">
          <a:xfrm>
            <a:off x="8408971" y="318720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8" name="Freeform 145">
            <a:extLst>
              <a:ext uri="{FF2B5EF4-FFF2-40B4-BE49-F238E27FC236}">
                <a16:creationId xmlns:a16="http://schemas.microsoft.com/office/drawing/2014/main" id="{9CD7BE55-DE4F-4AE4-9B41-31C305754CFB}"/>
              </a:ext>
            </a:extLst>
          </p:cNvPr>
          <p:cNvSpPr>
            <a:spLocks/>
          </p:cNvSpPr>
          <p:nvPr/>
        </p:nvSpPr>
        <p:spPr bwMode="auto">
          <a:xfrm>
            <a:off x="8421671" y="3236413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79" name="Freeform 146">
            <a:extLst>
              <a:ext uri="{FF2B5EF4-FFF2-40B4-BE49-F238E27FC236}">
                <a16:creationId xmlns:a16="http://schemas.microsoft.com/office/drawing/2014/main" id="{BE79BD4F-969F-4F3D-B7B7-E16CF56E69AF}"/>
              </a:ext>
            </a:extLst>
          </p:cNvPr>
          <p:cNvSpPr>
            <a:spLocks/>
          </p:cNvSpPr>
          <p:nvPr/>
        </p:nvSpPr>
        <p:spPr bwMode="auto">
          <a:xfrm>
            <a:off x="8424846" y="3236413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0" name="Freeform 147">
            <a:extLst>
              <a:ext uri="{FF2B5EF4-FFF2-40B4-BE49-F238E27FC236}">
                <a16:creationId xmlns:a16="http://schemas.microsoft.com/office/drawing/2014/main" id="{7219B44A-8CA7-4BC1-8F8A-C662F608FFB5}"/>
              </a:ext>
            </a:extLst>
          </p:cNvPr>
          <p:cNvSpPr>
            <a:spLocks/>
          </p:cNvSpPr>
          <p:nvPr/>
        </p:nvSpPr>
        <p:spPr bwMode="auto">
          <a:xfrm>
            <a:off x="8469296" y="3287213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1" name="Freeform 148">
            <a:extLst>
              <a:ext uri="{FF2B5EF4-FFF2-40B4-BE49-F238E27FC236}">
                <a16:creationId xmlns:a16="http://schemas.microsoft.com/office/drawing/2014/main" id="{55F20D5C-3213-4CD0-8030-990246FAD658}"/>
              </a:ext>
            </a:extLst>
          </p:cNvPr>
          <p:cNvSpPr>
            <a:spLocks/>
          </p:cNvSpPr>
          <p:nvPr/>
        </p:nvSpPr>
        <p:spPr bwMode="auto">
          <a:xfrm>
            <a:off x="8483583" y="3287213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2" name="Freeform 149">
            <a:extLst>
              <a:ext uri="{FF2B5EF4-FFF2-40B4-BE49-F238E27FC236}">
                <a16:creationId xmlns:a16="http://schemas.microsoft.com/office/drawing/2014/main" id="{C548C3CD-516E-4107-AFCF-621A29220990}"/>
              </a:ext>
            </a:extLst>
          </p:cNvPr>
          <p:cNvSpPr>
            <a:spLocks/>
          </p:cNvSpPr>
          <p:nvPr/>
        </p:nvSpPr>
        <p:spPr bwMode="auto">
          <a:xfrm>
            <a:off x="8520096" y="3341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3" name="Freeform 150">
            <a:extLst>
              <a:ext uri="{FF2B5EF4-FFF2-40B4-BE49-F238E27FC236}">
                <a16:creationId xmlns:a16="http://schemas.microsoft.com/office/drawing/2014/main" id="{263AC740-143A-47D8-8919-B2E0A23A527F}"/>
              </a:ext>
            </a:extLst>
          </p:cNvPr>
          <p:cNvSpPr>
            <a:spLocks/>
          </p:cNvSpPr>
          <p:nvPr/>
        </p:nvSpPr>
        <p:spPr bwMode="auto">
          <a:xfrm>
            <a:off x="8558196" y="3341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4" name="Freeform 151">
            <a:extLst>
              <a:ext uri="{FF2B5EF4-FFF2-40B4-BE49-F238E27FC236}">
                <a16:creationId xmlns:a16="http://schemas.microsoft.com/office/drawing/2014/main" id="{50E2B042-5CBC-4E84-B327-8AA8298D5C95}"/>
              </a:ext>
            </a:extLst>
          </p:cNvPr>
          <p:cNvSpPr>
            <a:spLocks/>
          </p:cNvSpPr>
          <p:nvPr/>
        </p:nvSpPr>
        <p:spPr bwMode="auto">
          <a:xfrm>
            <a:off x="8575658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5" name="Freeform 152">
            <a:extLst>
              <a:ext uri="{FF2B5EF4-FFF2-40B4-BE49-F238E27FC236}">
                <a16:creationId xmlns:a16="http://schemas.microsoft.com/office/drawing/2014/main" id="{56515D9C-6B94-457E-8CFA-002B5D988D6F}"/>
              </a:ext>
            </a:extLst>
          </p:cNvPr>
          <p:cNvSpPr>
            <a:spLocks/>
          </p:cNvSpPr>
          <p:nvPr/>
        </p:nvSpPr>
        <p:spPr bwMode="auto">
          <a:xfrm>
            <a:off x="8599471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6" name="Freeform 153">
            <a:extLst>
              <a:ext uri="{FF2B5EF4-FFF2-40B4-BE49-F238E27FC236}">
                <a16:creationId xmlns:a16="http://schemas.microsoft.com/office/drawing/2014/main" id="{D2F92E5F-40E7-4914-AA2B-4A5FBF491750}"/>
              </a:ext>
            </a:extLst>
          </p:cNvPr>
          <p:cNvSpPr>
            <a:spLocks/>
          </p:cNvSpPr>
          <p:nvPr/>
        </p:nvSpPr>
        <p:spPr bwMode="auto">
          <a:xfrm>
            <a:off x="8612171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7" name="Freeform 154">
            <a:extLst>
              <a:ext uri="{FF2B5EF4-FFF2-40B4-BE49-F238E27FC236}">
                <a16:creationId xmlns:a16="http://schemas.microsoft.com/office/drawing/2014/main" id="{E8F0D32F-B7C5-46B8-8298-BDB0A02C163A}"/>
              </a:ext>
            </a:extLst>
          </p:cNvPr>
          <p:cNvSpPr>
            <a:spLocks/>
          </p:cNvSpPr>
          <p:nvPr/>
        </p:nvSpPr>
        <p:spPr bwMode="auto">
          <a:xfrm>
            <a:off x="8647096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8" name="Freeform 155">
            <a:extLst>
              <a:ext uri="{FF2B5EF4-FFF2-40B4-BE49-F238E27FC236}">
                <a16:creationId xmlns:a16="http://schemas.microsoft.com/office/drawing/2014/main" id="{B8D7B17C-2B5E-47C5-9B7D-6D490B65CF21}"/>
              </a:ext>
            </a:extLst>
          </p:cNvPr>
          <p:cNvSpPr>
            <a:spLocks/>
          </p:cNvSpPr>
          <p:nvPr/>
        </p:nvSpPr>
        <p:spPr bwMode="auto">
          <a:xfrm>
            <a:off x="8651858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89" name="Freeform 156">
            <a:extLst>
              <a:ext uri="{FF2B5EF4-FFF2-40B4-BE49-F238E27FC236}">
                <a16:creationId xmlns:a16="http://schemas.microsoft.com/office/drawing/2014/main" id="{DFE236B5-1EDF-499F-B2C5-BE92CDE8469D}"/>
              </a:ext>
            </a:extLst>
          </p:cNvPr>
          <p:cNvSpPr>
            <a:spLocks/>
          </p:cNvSpPr>
          <p:nvPr/>
        </p:nvSpPr>
        <p:spPr bwMode="auto">
          <a:xfrm>
            <a:off x="8694721" y="3396750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0" name="Freeform 157">
            <a:extLst>
              <a:ext uri="{FF2B5EF4-FFF2-40B4-BE49-F238E27FC236}">
                <a16:creationId xmlns:a16="http://schemas.microsoft.com/office/drawing/2014/main" id="{4AAB830D-6BB7-41E9-A8AD-A729FC712EBD}"/>
              </a:ext>
            </a:extLst>
          </p:cNvPr>
          <p:cNvSpPr>
            <a:spLocks/>
          </p:cNvSpPr>
          <p:nvPr/>
        </p:nvSpPr>
        <p:spPr bwMode="auto">
          <a:xfrm>
            <a:off x="8709008" y="34666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1" name="Freeform 158">
            <a:extLst>
              <a:ext uri="{FF2B5EF4-FFF2-40B4-BE49-F238E27FC236}">
                <a16:creationId xmlns:a16="http://schemas.microsoft.com/office/drawing/2014/main" id="{C2B18E1F-D1A7-46FB-8DB4-8FB4A665ABCA}"/>
              </a:ext>
            </a:extLst>
          </p:cNvPr>
          <p:cNvSpPr>
            <a:spLocks/>
          </p:cNvSpPr>
          <p:nvPr/>
        </p:nvSpPr>
        <p:spPr bwMode="auto">
          <a:xfrm>
            <a:off x="8731233" y="3466600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2" name="Freeform 159">
            <a:extLst>
              <a:ext uri="{FF2B5EF4-FFF2-40B4-BE49-F238E27FC236}">
                <a16:creationId xmlns:a16="http://schemas.microsoft.com/office/drawing/2014/main" id="{3747AC2F-EDFF-40B3-A005-2F136EDF12CF}"/>
              </a:ext>
            </a:extLst>
          </p:cNvPr>
          <p:cNvSpPr>
            <a:spLocks/>
          </p:cNvSpPr>
          <p:nvPr/>
        </p:nvSpPr>
        <p:spPr bwMode="auto">
          <a:xfrm>
            <a:off x="8794733" y="36205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3" name="Freeform 160">
            <a:extLst>
              <a:ext uri="{FF2B5EF4-FFF2-40B4-BE49-F238E27FC236}">
                <a16:creationId xmlns:a16="http://schemas.microsoft.com/office/drawing/2014/main" id="{E5045D10-992D-422C-A728-A3F39BE6510E}"/>
              </a:ext>
            </a:extLst>
          </p:cNvPr>
          <p:cNvSpPr>
            <a:spLocks/>
          </p:cNvSpPr>
          <p:nvPr/>
        </p:nvSpPr>
        <p:spPr bwMode="auto">
          <a:xfrm>
            <a:off x="8799496" y="36205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4" name="Freeform 161">
            <a:extLst>
              <a:ext uri="{FF2B5EF4-FFF2-40B4-BE49-F238E27FC236}">
                <a16:creationId xmlns:a16="http://schemas.microsoft.com/office/drawing/2014/main" id="{4F1AC4F3-8F1F-4F10-A32C-F79C20BBC289}"/>
              </a:ext>
            </a:extLst>
          </p:cNvPr>
          <p:cNvSpPr>
            <a:spLocks/>
          </p:cNvSpPr>
          <p:nvPr/>
        </p:nvSpPr>
        <p:spPr bwMode="auto">
          <a:xfrm>
            <a:off x="8896333" y="36205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5" name="Freeform 162">
            <a:extLst>
              <a:ext uri="{FF2B5EF4-FFF2-40B4-BE49-F238E27FC236}">
                <a16:creationId xmlns:a16="http://schemas.microsoft.com/office/drawing/2014/main" id="{B1B3DFE6-88BF-47DB-9BE3-F170D286ED30}"/>
              </a:ext>
            </a:extLst>
          </p:cNvPr>
          <p:cNvSpPr>
            <a:spLocks/>
          </p:cNvSpPr>
          <p:nvPr/>
        </p:nvSpPr>
        <p:spPr bwMode="auto">
          <a:xfrm>
            <a:off x="8945546" y="36205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6" name="Freeform 163">
            <a:extLst>
              <a:ext uri="{FF2B5EF4-FFF2-40B4-BE49-F238E27FC236}">
                <a16:creationId xmlns:a16="http://schemas.microsoft.com/office/drawing/2014/main" id="{84C674F8-B495-4B1A-B282-7245BA3A5609}"/>
              </a:ext>
            </a:extLst>
          </p:cNvPr>
          <p:cNvSpPr>
            <a:spLocks/>
          </p:cNvSpPr>
          <p:nvPr/>
        </p:nvSpPr>
        <p:spPr bwMode="auto">
          <a:xfrm>
            <a:off x="8959833" y="3620588"/>
            <a:ext cx="0" cy="31750"/>
          </a:xfrm>
          <a:custGeom>
            <a:avLst/>
            <a:gdLst>
              <a:gd name="T0" fmla="*/ 38 h 38"/>
              <a:gd name="T1" fmla="*/ 38 h 38"/>
              <a:gd name="T2" fmla="*/ 0 h 3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">
                <a:moveTo>
                  <a:pt x="0" y="38"/>
                </a:move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7" name="Freeform 164">
            <a:extLst>
              <a:ext uri="{FF2B5EF4-FFF2-40B4-BE49-F238E27FC236}">
                <a16:creationId xmlns:a16="http://schemas.microsoft.com/office/drawing/2014/main" id="{B48AF353-6F30-44D1-9DC6-14374B5BC737}"/>
              </a:ext>
            </a:extLst>
          </p:cNvPr>
          <p:cNvSpPr>
            <a:spLocks/>
          </p:cNvSpPr>
          <p:nvPr/>
        </p:nvSpPr>
        <p:spPr bwMode="auto">
          <a:xfrm>
            <a:off x="8982058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8" name="Freeform 165">
            <a:extLst>
              <a:ext uri="{FF2B5EF4-FFF2-40B4-BE49-F238E27FC236}">
                <a16:creationId xmlns:a16="http://schemas.microsoft.com/office/drawing/2014/main" id="{8D94C85D-3BCD-42D0-8F6A-6FEC28DA0838}"/>
              </a:ext>
            </a:extLst>
          </p:cNvPr>
          <p:cNvSpPr>
            <a:spLocks/>
          </p:cNvSpPr>
          <p:nvPr/>
        </p:nvSpPr>
        <p:spPr bwMode="auto">
          <a:xfrm>
            <a:off x="9010633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199" name="Freeform 166">
            <a:extLst>
              <a:ext uri="{FF2B5EF4-FFF2-40B4-BE49-F238E27FC236}">
                <a16:creationId xmlns:a16="http://schemas.microsoft.com/office/drawing/2014/main" id="{73790D21-29F2-41F5-8762-A45769C306DB}"/>
              </a:ext>
            </a:extLst>
          </p:cNvPr>
          <p:cNvSpPr>
            <a:spLocks/>
          </p:cNvSpPr>
          <p:nvPr/>
        </p:nvSpPr>
        <p:spPr bwMode="auto">
          <a:xfrm>
            <a:off x="9015396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0" name="Freeform 167">
            <a:extLst>
              <a:ext uri="{FF2B5EF4-FFF2-40B4-BE49-F238E27FC236}">
                <a16:creationId xmlns:a16="http://schemas.microsoft.com/office/drawing/2014/main" id="{1C1E324B-3C72-4187-9B86-1E8992591077}"/>
              </a:ext>
            </a:extLst>
          </p:cNvPr>
          <p:cNvSpPr>
            <a:spLocks/>
          </p:cNvSpPr>
          <p:nvPr/>
        </p:nvSpPr>
        <p:spPr bwMode="auto">
          <a:xfrm>
            <a:off x="9024921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1" name="Freeform 168">
            <a:extLst>
              <a:ext uri="{FF2B5EF4-FFF2-40B4-BE49-F238E27FC236}">
                <a16:creationId xmlns:a16="http://schemas.microsoft.com/office/drawing/2014/main" id="{1354B703-903F-406C-9AE0-3586AEBDEA8E}"/>
              </a:ext>
            </a:extLst>
          </p:cNvPr>
          <p:cNvSpPr>
            <a:spLocks/>
          </p:cNvSpPr>
          <p:nvPr/>
        </p:nvSpPr>
        <p:spPr bwMode="auto">
          <a:xfrm>
            <a:off x="9056671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2" name="Freeform 169">
            <a:extLst>
              <a:ext uri="{FF2B5EF4-FFF2-40B4-BE49-F238E27FC236}">
                <a16:creationId xmlns:a16="http://schemas.microsoft.com/office/drawing/2014/main" id="{4B72F426-2CE8-492D-B8E8-62B8A87DB4E7}"/>
              </a:ext>
            </a:extLst>
          </p:cNvPr>
          <p:cNvSpPr>
            <a:spLocks/>
          </p:cNvSpPr>
          <p:nvPr/>
        </p:nvSpPr>
        <p:spPr bwMode="auto">
          <a:xfrm>
            <a:off x="9097946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3" name="Freeform 170">
            <a:extLst>
              <a:ext uri="{FF2B5EF4-FFF2-40B4-BE49-F238E27FC236}">
                <a16:creationId xmlns:a16="http://schemas.microsoft.com/office/drawing/2014/main" id="{B1CCC273-8773-459C-AEFC-DEA897BD5038}"/>
              </a:ext>
            </a:extLst>
          </p:cNvPr>
          <p:cNvSpPr>
            <a:spLocks/>
          </p:cNvSpPr>
          <p:nvPr/>
        </p:nvSpPr>
        <p:spPr bwMode="auto">
          <a:xfrm>
            <a:off x="9151921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4" name="Freeform 171">
            <a:extLst>
              <a:ext uri="{FF2B5EF4-FFF2-40B4-BE49-F238E27FC236}">
                <a16:creationId xmlns:a16="http://schemas.microsoft.com/office/drawing/2014/main" id="{FD0BE99E-5007-4BC3-A767-3B2854DB79DC}"/>
              </a:ext>
            </a:extLst>
          </p:cNvPr>
          <p:cNvSpPr>
            <a:spLocks/>
          </p:cNvSpPr>
          <p:nvPr/>
        </p:nvSpPr>
        <p:spPr bwMode="auto">
          <a:xfrm>
            <a:off x="9204308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5" name="Freeform 172">
            <a:extLst>
              <a:ext uri="{FF2B5EF4-FFF2-40B4-BE49-F238E27FC236}">
                <a16:creationId xmlns:a16="http://schemas.microsoft.com/office/drawing/2014/main" id="{949AF56F-80C5-4658-A1D1-B158923075C9}"/>
              </a:ext>
            </a:extLst>
          </p:cNvPr>
          <p:cNvSpPr>
            <a:spLocks/>
          </p:cNvSpPr>
          <p:nvPr/>
        </p:nvSpPr>
        <p:spPr bwMode="auto">
          <a:xfrm>
            <a:off x="9236058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6" name="Freeform 173">
            <a:extLst>
              <a:ext uri="{FF2B5EF4-FFF2-40B4-BE49-F238E27FC236}">
                <a16:creationId xmlns:a16="http://schemas.microsoft.com/office/drawing/2014/main" id="{0467CAE1-3CC5-4155-A145-99916F2BFB9E}"/>
              </a:ext>
            </a:extLst>
          </p:cNvPr>
          <p:cNvSpPr>
            <a:spLocks/>
          </p:cNvSpPr>
          <p:nvPr/>
        </p:nvSpPr>
        <p:spPr bwMode="auto">
          <a:xfrm>
            <a:off x="9355121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7" name="Freeform 174">
            <a:extLst>
              <a:ext uri="{FF2B5EF4-FFF2-40B4-BE49-F238E27FC236}">
                <a16:creationId xmlns:a16="http://schemas.microsoft.com/office/drawing/2014/main" id="{7D8CB91D-52EF-4998-9FD8-E8E0B6976B39}"/>
              </a:ext>
            </a:extLst>
          </p:cNvPr>
          <p:cNvSpPr>
            <a:spLocks/>
          </p:cNvSpPr>
          <p:nvPr/>
        </p:nvSpPr>
        <p:spPr bwMode="auto">
          <a:xfrm>
            <a:off x="9397983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8" name="Freeform 175">
            <a:extLst>
              <a:ext uri="{FF2B5EF4-FFF2-40B4-BE49-F238E27FC236}">
                <a16:creationId xmlns:a16="http://schemas.microsoft.com/office/drawing/2014/main" id="{E2B840EC-FA74-42BA-B5F5-E0206197DD2B}"/>
              </a:ext>
            </a:extLst>
          </p:cNvPr>
          <p:cNvSpPr>
            <a:spLocks/>
          </p:cNvSpPr>
          <p:nvPr/>
        </p:nvSpPr>
        <p:spPr bwMode="auto">
          <a:xfrm>
            <a:off x="9455133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09" name="Freeform 176">
            <a:extLst>
              <a:ext uri="{FF2B5EF4-FFF2-40B4-BE49-F238E27FC236}">
                <a16:creationId xmlns:a16="http://schemas.microsoft.com/office/drawing/2014/main" id="{DEDA3ECB-A233-415F-90E6-58E79A1322DE}"/>
              </a:ext>
            </a:extLst>
          </p:cNvPr>
          <p:cNvSpPr>
            <a:spLocks/>
          </p:cNvSpPr>
          <p:nvPr/>
        </p:nvSpPr>
        <p:spPr bwMode="auto">
          <a:xfrm>
            <a:off x="9574196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10" name="Freeform 177">
            <a:extLst>
              <a:ext uri="{FF2B5EF4-FFF2-40B4-BE49-F238E27FC236}">
                <a16:creationId xmlns:a16="http://schemas.microsoft.com/office/drawing/2014/main" id="{42581FCA-8B39-49C0-9BFE-34D3A94237FB}"/>
              </a:ext>
            </a:extLst>
          </p:cNvPr>
          <p:cNvSpPr>
            <a:spLocks/>
          </p:cNvSpPr>
          <p:nvPr/>
        </p:nvSpPr>
        <p:spPr bwMode="auto">
          <a:xfrm>
            <a:off x="9723421" y="372218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11" name="Freeform 178">
            <a:extLst>
              <a:ext uri="{FF2B5EF4-FFF2-40B4-BE49-F238E27FC236}">
                <a16:creationId xmlns:a16="http://schemas.microsoft.com/office/drawing/2014/main" id="{57B52E02-0399-4D26-8ACA-B9B1273560F8}"/>
              </a:ext>
            </a:extLst>
          </p:cNvPr>
          <p:cNvSpPr>
            <a:spLocks/>
          </p:cNvSpPr>
          <p:nvPr/>
        </p:nvSpPr>
        <p:spPr bwMode="auto">
          <a:xfrm>
            <a:off x="9593246" y="2345825"/>
            <a:ext cx="166688" cy="0"/>
          </a:xfrm>
          <a:custGeom>
            <a:avLst/>
            <a:gdLst>
              <a:gd name="T0" fmla="*/ 0 w 205"/>
              <a:gd name="T1" fmla="*/ 0 w 205"/>
              <a:gd name="T2" fmla="*/ 205 w 20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05">
                <a:moveTo>
                  <a:pt x="0" y="0"/>
                </a:moveTo>
                <a:lnTo>
                  <a:pt x="0" y="0"/>
                </a:lnTo>
                <a:lnTo>
                  <a:pt x="205" y="0"/>
                </a:lnTo>
              </a:path>
            </a:pathLst>
          </a:custGeom>
          <a:noFill/>
          <a:ln w="22225" cap="rnd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12" name="Freeform 179">
            <a:extLst>
              <a:ext uri="{FF2B5EF4-FFF2-40B4-BE49-F238E27FC236}">
                <a16:creationId xmlns:a16="http://schemas.microsoft.com/office/drawing/2014/main" id="{D4AFC3DA-3B28-41EE-9770-1641E5E45BD9}"/>
              </a:ext>
            </a:extLst>
          </p:cNvPr>
          <p:cNvSpPr>
            <a:spLocks/>
          </p:cNvSpPr>
          <p:nvPr/>
        </p:nvSpPr>
        <p:spPr bwMode="auto">
          <a:xfrm>
            <a:off x="9677383" y="2312488"/>
            <a:ext cx="0" cy="33337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13" name="Freeform 180">
            <a:extLst>
              <a:ext uri="{FF2B5EF4-FFF2-40B4-BE49-F238E27FC236}">
                <a16:creationId xmlns:a16="http://schemas.microsoft.com/office/drawing/2014/main" id="{54C49A27-2816-4C4C-84F8-F8560AE0826B}"/>
              </a:ext>
            </a:extLst>
          </p:cNvPr>
          <p:cNvSpPr>
            <a:spLocks noEditPoints="1"/>
          </p:cNvSpPr>
          <p:nvPr/>
        </p:nvSpPr>
        <p:spPr bwMode="auto">
          <a:xfrm>
            <a:off x="9593246" y="2553788"/>
            <a:ext cx="127000" cy="0"/>
          </a:xfrm>
          <a:custGeom>
            <a:avLst/>
            <a:gdLst>
              <a:gd name="T0" fmla="*/ 0 w 156"/>
              <a:gd name="T1" fmla="*/ 0 w 156"/>
              <a:gd name="T2" fmla="*/ 14 w 156"/>
              <a:gd name="T3" fmla="*/ 71 w 156"/>
              <a:gd name="T4" fmla="*/ 71 w 156"/>
              <a:gd name="T5" fmla="*/ 85 w 156"/>
              <a:gd name="T6" fmla="*/ 142 w 156"/>
              <a:gd name="T7" fmla="*/ 142 w 156"/>
              <a:gd name="T8" fmla="*/ 156 w 15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</a:cxnLst>
            <a:rect l="0" t="0" r="r" b="b"/>
            <a:pathLst>
              <a:path w="156">
                <a:moveTo>
                  <a:pt x="0" y="0"/>
                </a:moveTo>
                <a:lnTo>
                  <a:pt x="0" y="0"/>
                </a:lnTo>
                <a:lnTo>
                  <a:pt x="14" y="0"/>
                </a:lnTo>
                <a:moveTo>
                  <a:pt x="71" y="0"/>
                </a:moveTo>
                <a:lnTo>
                  <a:pt x="71" y="0"/>
                </a:lnTo>
                <a:lnTo>
                  <a:pt x="85" y="0"/>
                </a:lnTo>
                <a:moveTo>
                  <a:pt x="142" y="0"/>
                </a:moveTo>
                <a:lnTo>
                  <a:pt x="142" y="0"/>
                </a:lnTo>
                <a:lnTo>
                  <a:pt x="156" y="0"/>
                </a:lnTo>
              </a:path>
            </a:pathLst>
          </a:custGeom>
          <a:noFill/>
          <a:ln w="22225" cap="rnd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214" name="Freeform 181">
            <a:extLst>
              <a:ext uri="{FF2B5EF4-FFF2-40B4-BE49-F238E27FC236}">
                <a16:creationId xmlns:a16="http://schemas.microsoft.com/office/drawing/2014/main" id="{B910A859-F9CF-4E89-A616-0AF16450F82F}"/>
              </a:ext>
            </a:extLst>
          </p:cNvPr>
          <p:cNvSpPr>
            <a:spLocks/>
          </p:cNvSpPr>
          <p:nvPr/>
        </p:nvSpPr>
        <p:spPr bwMode="auto">
          <a:xfrm>
            <a:off x="9677383" y="2522038"/>
            <a:ext cx="0" cy="31750"/>
          </a:xfrm>
          <a:custGeom>
            <a:avLst/>
            <a:gdLst>
              <a:gd name="T0" fmla="*/ 39 h 39"/>
              <a:gd name="T1" fmla="*/ 39 h 39"/>
              <a:gd name="T2" fmla="*/ 0 h 3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">
                <a:moveTo>
                  <a:pt x="0" y="39"/>
                </a:moveTo>
                <a:lnTo>
                  <a:pt x="0" y="39"/>
                </a:lnTo>
                <a:lnTo>
                  <a:pt x="0" y="0"/>
                </a:ln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sp>
        <p:nvSpPr>
          <p:cNvPr id="339" name="ZoneTexte 29">
            <a:extLst>
              <a:ext uri="{FF2B5EF4-FFF2-40B4-BE49-F238E27FC236}">
                <a16:creationId xmlns:a16="http://schemas.microsoft.com/office/drawing/2014/main" id="{FD9C52F0-D20E-472C-9367-A57522FC8CCC}"/>
              </a:ext>
            </a:extLst>
          </p:cNvPr>
          <p:cNvSpPr txBox="1"/>
          <p:nvPr/>
        </p:nvSpPr>
        <p:spPr>
          <a:xfrm>
            <a:off x="5716190" y="5287619"/>
            <a:ext cx="1545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n: Отсутствие трансмуральных поражений при БК</a:t>
            </a:r>
          </a:p>
        </p:txBody>
      </p:sp>
      <p:sp>
        <p:nvSpPr>
          <p:cNvPr id="340" name="ZoneTexte 30">
            <a:extLst>
              <a:ext uri="{FF2B5EF4-FFF2-40B4-BE49-F238E27FC236}">
                <a16:creationId xmlns:a16="http://schemas.microsoft.com/office/drawing/2014/main" id="{B8D390BE-FAEB-439D-AE41-487C5DD15FF8}"/>
              </a:ext>
            </a:extLst>
          </p:cNvPr>
          <p:cNvSpPr txBox="1"/>
          <p:nvPr/>
        </p:nvSpPr>
        <p:spPr>
          <a:xfrm>
            <a:off x="5659684" y="5774022"/>
            <a:ext cx="1383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100" b="0" i="0" u="none" strike="noStrike" kern="1200" cap="none" spc="0" normalizeH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n: Трансмуральные поражения при БК</a:t>
            </a:r>
          </a:p>
        </p:txBody>
      </p:sp>
    </p:spTree>
    <p:extLst>
      <p:ext uri="{BB962C8B-B14F-4D97-AF65-F5344CB8AC3E}">
        <p14:creationId xmlns:p14="http://schemas.microsoft.com/office/powerpoint/2010/main" val="6137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7"/>
    </mc:Choice>
    <mc:Fallback xmlns="">
      <p:transition spd="slow" advTm="3131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9.9|10"/>
</p:tagLst>
</file>

<file path=ppt/theme/theme1.xml><?xml version="1.0" encoding="utf-8"?>
<a:theme xmlns:a="http://schemas.openxmlformats.org/drawingml/2006/main" name="1_Office Theme">
  <a:themeElements>
    <a:clrScheme name="Ferring">
      <a:dk1>
        <a:sysClr val="windowText" lastClr="000000"/>
      </a:dk1>
      <a:lt1>
        <a:sysClr val="window" lastClr="FFFFFF"/>
      </a:lt1>
      <a:dk2>
        <a:srgbClr val="44697D"/>
      </a:dk2>
      <a:lt2>
        <a:srgbClr val="D5D2CA"/>
      </a:lt2>
      <a:accent1>
        <a:srgbClr val="0088CE"/>
      </a:accent1>
      <a:accent2>
        <a:srgbClr val="693A77"/>
      </a:accent2>
      <a:accent3>
        <a:srgbClr val="E37222"/>
      </a:accent3>
      <a:accent4>
        <a:srgbClr val="00747A"/>
      </a:accent4>
      <a:accent5>
        <a:srgbClr val="A30050"/>
      </a:accent5>
      <a:accent6>
        <a:srgbClr val="CE8E00"/>
      </a:accent6>
      <a:hlink>
        <a:srgbClr val="A30050"/>
      </a:hlink>
      <a:folHlink>
        <a:srgbClr val="A7C1E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BDMirror_Temp1" id="{AA5F132F-00D5-3648-855C-9AE4AAAF01A9}" vid="{31C427A1-59B6-A849-8296-BA088CECE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7733DA3-8187-4A7A-A086-F5F56C0D8A39}">
  <we:reference id="1f4df590-35fc-4b16-a239-39709f9d8a74" version="1.0.0.1" store="EXCatalog" storeType="EXCatalog"/>
  <we:alternateReferences>
    <we:reference id="WA104381063" version="1.0.0.1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C7029B162F554991E36FBE3AE04B66" ma:contentTypeVersion="13" ma:contentTypeDescription="Create a new document." ma:contentTypeScope="" ma:versionID="96487b647218d3d2e17f2c0770cb05fe">
  <xsd:schema xmlns:xsd="http://www.w3.org/2001/XMLSchema" xmlns:xs="http://www.w3.org/2001/XMLSchema" xmlns:p="http://schemas.microsoft.com/office/2006/metadata/properties" xmlns:ns2="301cec56-e860-4b2f-8f47-91ce74bddc4d" xmlns:ns3="0b11922e-4c83-40bb-b621-f331d502445e" targetNamespace="http://schemas.microsoft.com/office/2006/metadata/properties" ma:root="true" ma:fieldsID="7f7385d95c0ef73931430b2a96d4dd8b" ns2:_="" ns3:_="">
    <xsd:import namespace="301cec56-e860-4b2f-8f47-91ce74bddc4d"/>
    <xsd:import namespace="0b11922e-4c83-40bb-b621-f331d50244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cec56-e860-4b2f-8f47-91ce74bddc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1922e-4c83-40bb-b621-f331d5024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D06ABE-703A-46E1-9E5E-A388A461AACE}">
  <ds:schemaRefs>
    <ds:schemaRef ds:uri="0b11922e-4c83-40bb-b621-f331d502445e"/>
    <ds:schemaRef ds:uri="301cec56-e860-4b2f-8f47-91ce74bddc4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94AB1E-99BD-493B-B9C4-B978E81CD6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D6A8DB-5B98-4D9A-A656-71065367ACC1}">
  <ds:schemaRefs>
    <ds:schemaRef ds:uri="0b11922e-4c83-40bb-b621-f331d502445e"/>
    <ds:schemaRef ds:uri="301cec56-e860-4b2f-8f47-91ce74bddc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1772</Words>
  <Application>Microsoft Macintosh PowerPoint</Application>
  <PresentationFormat>Широкоэкранный</PresentationFormat>
  <Paragraphs>334</Paragraphs>
  <Slides>14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Bold</vt:lpstr>
      <vt:lpstr>Calibri</vt:lpstr>
      <vt:lpstr>Verdana</vt:lpstr>
      <vt:lpstr>1_Office Theme</vt:lpstr>
      <vt:lpstr>Image</vt:lpstr>
      <vt:lpstr>Размышления экспертов  на основные темы в области воспалительных заболеваний кишечника (ВЗК)</vt:lpstr>
      <vt:lpstr>Раскрытие конфликта интересов</vt:lpstr>
      <vt:lpstr>Хирургическая операция при болезни Крона</vt:lpstr>
      <vt:lpstr>Преимущественная локализация послеоперационного рецидива при эндоскопии</vt:lpstr>
      <vt:lpstr>Высокая частота клинических рецидивов после операции</vt:lpstr>
      <vt:lpstr>Презентация PowerPoint</vt:lpstr>
      <vt:lpstr>Когорта популяции ReMind1–6</vt:lpstr>
      <vt:lpstr>Гистология проксимального края</vt:lpstr>
      <vt:lpstr>Трансмуральные поражения края подвздошной кишки и послеоперационный рецидив1</vt:lpstr>
      <vt:lpstr>Идентификация биомаркеров, предсказывающих послеоперационный рецидив при эндоскопии</vt:lpstr>
      <vt:lpstr>Идентификация профилей экспрессии генов, связанных с повышенным риском послеоперационного рецидива1</vt:lpstr>
      <vt:lpstr>Эндоскопическая ремиссия не равна молекулярной ремиссии1</vt:lpstr>
      <vt:lpstr>Раннее вмешательство для поддержания хирургически индуцированной ремиссии</vt:lpstr>
      <vt:lpstr>Что нам стало известно сегодня?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Post-operative recurrence of Crohn’s disease</dc:title>
  <dc:creator>Sam Costello</dc:creator>
  <cp:lastModifiedBy>Евгений Фомин</cp:lastModifiedBy>
  <cp:revision>8</cp:revision>
  <dcterms:created xsi:type="dcterms:W3CDTF">2021-06-24T03:41:20Z</dcterms:created>
  <dcterms:modified xsi:type="dcterms:W3CDTF">2022-04-11T14:39:00Z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0x01010084C7029B162F554991E36FBE3AE04B66</vt:lpwstr>
  </property>
</Properties>
</file>